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2"/>
  </p:notesMasterIdLst>
  <p:sldIdLst>
    <p:sldId id="256" r:id="rId2"/>
    <p:sldId id="297" r:id="rId3"/>
    <p:sldId id="317" r:id="rId4"/>
    <p:sldId id="318" r:id="rId5"/>
    <p:sldId id="319" r:id="rId6"/>
    <p:sldId id="320" r:id="rId7"/>
    <p:sldId id="321" r:id="rId8"/>
    <p:sldId id="322" r:id="rId9"/>
    <p:sldId id="328" r:id="rId10"/>
    <p:sldId id="323" r:id="rId11"/>
    <p:sldId id="325" r:id="rId12"/>
    <p:sldId id="326" r:id="rId13"/>
    <p:sldId id="329" r:id="rId14"/>
    <p:sldId id="330" r:id="rId15"/>
    <p:sldId id="331" r:id="rId16"/>
    <p:sldId id="334" r:id="rId17"/>
    <p:sldId id="335" r:id="rId18"/>
    <p:sldId id="336" r:id="rId19"/>
    <p:sldId id="337" r:id="rId20"/>
    <p:sldId id="338" r:id="rId21"/>
    <p:sldId id="339" r:id="rId22"/>
    <p:sldId id="341" r:id="rId23"/>
    <p:sldId id="340" r:id="rId24"/>
    <p:sldId id="384" r:id="rId25"/>
    <p:sldId id="342" r:id="rId26"/>
    <p:sldId id="343" r:id="rId27"/>
    <p:sldId id="344" r:id="rId28"/>
    <p:sldId id="345" r:id="rId29"/>
    <p:sldId id="347" r:id="rId30"/>
    <p:sldId id="348" r:id="rId31"/>
    <p:sldId id="349" r:id="rId32"/>
    <p:sldId id="350" r:id="rId33"/>
    <p:sldId id="351" r:id="rId34"/>
    <p:sldId id="353" r:id="rId35"/>
    <p:sldId id="357" r:id="rId36"/>
    <p:sldId id="358" r:id="rId37"/>
    <p:sldId id="360" r:id="rId38"/>
    <p:sldId id="361" r:id="rId39"/>
    <p:sldId id="362" r:id="rId40"/>
    <p:sldId id="385" r:id="rId41"/>
    <p:sldId id="364" r:id="rId42"/>
    <p:sldId id="365" r:id="rId43"/>
    <p:sldId id="368" r:id="rId44"/>
    <p:sldId id="366" r:id="rId45"/>
    <p:sldId id="367" r:id="rId46"/>
    <p:sldId id="354" r:id="rId47"/>
    <p:sldId id="355" r:id="rId48"/>
    <p:sldId id="369" r:id="rId49"/>
    <p:sldId id="371" r:id="rId50"/>
    <p:sldId id="370" r:id="rId51"/>
    <p:sldId id="377" r:id="rId52"/>
    <p:sldId id="386" r:id="rId53"/>
    <p:sldId id="333" r:id="rId54"/>
    <p:sldId id="372" r:id="rId55"/>
    <p:sldId id="373" r:id="rId56"/>
    <p:sldId id="374" r:id="rId57"/>
    <p:sldId id="375" r:id="rId58"/>
    <p:sldId id="376" r:id="rId59"/>
    <p:sldId id="387" r:id="rId60"/>
    <p:sldId id="379" r:id="rId61"/>
    <p:sldId id="380" r:id="rId62"/>
    <p:sldId id="381" r:id="rId63"/>
    <p:sldId id="378" r:id="rId64"/>
    <p:sldId id="383" r:id="rId65"/>
    <p:sldId id="388" r:id="rId66"/>
    <p:sldId id="389" r:id="rId67"/>
    <p:sldId id="390" r:id="rId68"/>
    <p:sldId id="391" r:id="rId69"/>
    <p:sldId id="392" r:id="rId70"/>
    <p:sldId id="31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40"/>
    <p:restoredTop sz="79961"/>
  </p:normalViewPr>
  <p:slideViewPr>
    <p:cSldViewPr snapToGrid="0" snapToObjects="1">
      <p:cViewPr varScale="1">
        <p:scale>
          <a:sx n="124" d="100"/>
          <a:sy n="124" d="100"/>
        </p:scale>
        <p:origin x="176" y="6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070192\Dropbox\Documents\PhD%20TelecomParisTech%20-%20EURECOM%20-%20France%202012-2015\My%20PhD%20Documents\Papers\RUBIX%20A%20Framework%20for%20Improving%20Data%20Integration%20with%20Linked%20Data\data\Expire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'All Matchers'!$I$10</c:f>
              <c:strCache>
                <c:ptCount val="1"/>
                <c:pt idx="0">
                  <c:v>Matches Confidence</c:v>
                </c:pt>
              </c:strCache>
            </c:strRef>
          </c:tx>
          <c:spPr>
            <a:solidFill>
              <a:schemeClr val="accent1"/>
            </a:solidFill>
            <a:ln>
              <a:noFill/>
            </a:ln>
            <a:effectLst/>
          </c:spPr>
          <c:invertIfNegative val="0"/>
          <c:cat>
            <c:strRef>
              <c:f>'All Matchers'!$J$9:$M$9</c:f>
              <c:strCache>
                <c:ptCount val="4"/>
                <c:pt idx="0">
                  <c:v>AMC</c:v>
                </c:pt>
                <c:pt idx="1">
                  <c:v>Spearman</c:v>
                </c:pt>
                <c:pt idx="2">
                  <c:v>PPMCC</c:v>
                </c:pt>
                <c:pt idx="3">
                  <c:v>Cosine</c:v>
                </c:pt>
              </c:strCache>
            </c:strRef>
          </c:cat>
          <c:val>
            <c:numRef>
              <c:f>'All Matchers'!$J$10:$M$10</c:f>
              <c:numCache>
                <c:formatCode>General</c:formatCode>
                <c:ptCount val="4"/>
                <c:pt idx="0">
                  <c:v>0.681809345454546</c:v>
                </c:pt>
                <c:pt idx="1">
                  <c:v>0.752005063636364</c:v>
                </c:pt>
                <c:pt idx="2">
                  <c:v>0.803773578181818</c:v>
                </c:pt>
                <c:pt idx="3">
                  <c:v>0.767761283636364</c:v>
                </c:pt>
              </c:numCache>
            </c:numRef>
          </c:val>
        </c:ser>
        <c:ser>
          <c:idx val="1"/>
          <c:order val="1"/>
          <c:tx>
            <c:strRef>
              <c:f>'All Matchers'!$I$11</c:f>
              <c:strCache>
                <c:ptCount val="1"/>
                <c:pt idx="0">
                  <c:v>Percentage Of Valid Matches</c:v>
                </c:pt>
              </c:strCache>
            </c:strRef>
          </c:tx>
          <c:spPr>
            <a:solidFill>
              <a:schemeClr val="accent2"/>
            </a:solidFill>
            <a:ln>
              <a:noFill/>
            </a:ln>
            <a:effectLst/>
          </c:spPr>
          <c:invertIfNegative val="0"/>
          <c:cat>
            <c:strRef>
              <c:f>'All Matchers'!$J$9:$M$9</c:f>
              <c:strCache>
                <c:ptCount val="4"/>
                <c:pt idx="0">
                  <c:v>AMC</c:v>
                </c:pt>
                <c:pt idx="1">
                  <c:v>Spearman</c:v>
                </c:pt>
                <c:pt idx="2">
                  <c:v>PPMCC</c:v>
                </c:pt>
                <c:pt idx="3">
                  <c:v>Cosine</c:v>
                </c:pt>
              </c:strCache>
            </c:strRef>
          </c:cat>
          <c:val>
            <c:numRef>
              <c:f>'All Matchers'!$J$11:$M$11</c:f>
              <c:numCache>
                <c:formatCode>General</c:formatCode>
                <c:ptCount val="4"/>
                <c:pt idx="0">
                  <c:v>0.83</c:v>
                </c:pt>
                <c:pt idx="1">
                  <c:v>0.8</c:v>
                </c:pt>
                <c:pt idx="2">
                  <c:v>0.93</c:v>
                </c:pt>
                <c:pt idx="3">
                  <c:v>0.83</c:v>
                </c:pt>
              </c:numCache>
            </c:numRef>
          </c:val>
        </c:ser>
        <c:dLbls>
          <c:showLegendKey val="0"/>
          <c:showVal val="0"/>
          <c:showCatName val="0"/>
          <c:showSerName val="0"/>
          <c:showPercent val="0"/>
          <c:showBubbleSize val="0"/>
        </c:dLbls>
        <c:gapWidth val="75"/>
        <c:overlap val="-25"/>
        <c:axId val="-1999044800"/>
        <c:axId val="-2043637184"/>
      </c:barChart>
      <c:catAx>
        <c:axId val="-199904480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43637184"/>
        <c:crosses val="autoZero"/>
        <c:auto val="1"/>
        <c:lblAlgn val="ctr"/>
        <c:lblOffset val="100"/>
        <c:noMultiLvlLbl val="0"/>
      </c:catAx>
      <c:valAx>
        <c:axId val="-2043637184"/>
        <c:scaling>
          <c:orientation val="minMax"/>
        </c:scaling>
        <c:delete val="0"/>
        <c:axPos val="l"/>
        <c:numFmt formatCode="0%" sourceLinked="0"/>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90448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F323-F06F-6A4E-B051-C90AA7F61150}" type="datetimeFigureOut">
              <a:rPr lang="en-US" smtClean="0"/>
              <a:t>12/4/15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0F4C5-4A2F-B443-A957-BF2BFE1E1DAF}" type="slidenum">
              <a:rPr lang="en-US" smtClean="0"/>
              <a:t>‹#›</a:t>
            </a:fld>
            <a:endParaRPr lang="en-US"/>
          </a:p>
        </p:txBody>
      </p:sp>
    </p:spTree>
    <p:extLst>
      <p:ext uri="{BB962C8B-B14F-4D97-AF65-F5344CB8AC3E}">
        <p14:creationId xmlns:p14="http://schemas.microsoft.com/office/powerpoint/2010/main" val="147271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5stardata.info/en/#addendum1" TargetMode="External"/><Relationship Id="rId4" Type="http://schemas.openxmlformats.org/officeDocument/2006/relationships/hyperlink" Target="http://5stardata.info/en/#addendum2" TargetMode="External"/><Relationship Id="rId5" Type="http://schemas.openxmlformats.org/officeDocument/2006/relationships/hyperlink" Target="http://5stardata.info/en/#addendum3" TargetMode="External"/><Relationship Id="rId6" Type="http://schemas.openxmlformats.org/officeDocument/2006/relationships/hyperlink" Target="http://5stardata.info/en/#addendum4" TargetMode="External"/><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1</a:t>
            </a:fld>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a:t>
            </a:r>
            <a:r>
              <a:rPr lang="en-US" baseline="0" dirty="0" smtClean="0"/>
              <a:t> metadata</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13</a:t>
            </a:fld>
            <a:endParaRPr lang="en-US"/>
          </a:p>
        </p:txBody>
      </p:sp>
    </p:spTree>
    <p:extLst>
      <p:ext uri="{BB962C8B-B14F-4D97-AF65-F5344CB8AC3E}">
        <p14:creationId xmlns:p14="http://schemas.microsoft.com/office/powerpoint/2010/main" val="141508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screenshot of a </a:t>
            </a:r>
            <a:r>
              <a:rPr lang="en-US" dirty="0" err="1" smtClean="0"/>
              <a:t>dataportal</a:t>
            </a:r>
            <a:endParaRPr lang="en-US" dirty="0" smtClean="0"/>
          </a:p>
          <a:p>
            <a:r>
              <a:rPr lang="en-US" dirty="0" smtClean="0"/>
              <a:t>private</a:t>
            </a:r>
            <a:r>
              <a:rPr lang="en-US" baseline="0" dirty="0" smtClean="0"/>
              <a:t> like or private like </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14</a:t>
            </a:fld>
            <a:endParaRPr lang="en-US"/>
          </a:p>
        </p:txBody>
      </p:sp>
    </p:spTree>
    <p:extLst>
      <p:ext uri="{BB962C8B-B14F-4D97-AF65-F5344CB8AC3E}">
        <p14:creationId xmlns:p14="http://schemas.microsoft.com/office/powerpoint/2010/main" val="111360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that there lots</a:t>
            </a:r>
            <a:r>
              <a:rPr lang="en-US" baseline="0" dirty="0" smtClean="0"/>
              <a:t> of dataset models</a:t>
            </a:r>
          </a:p>
          <a:p>
            <a:r>
              <a:rPr lang="en-US" baseline="0" dirty="0" smtClean="0"/>
              <a:t>are they generic or specific</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15</a:t>
            </a:fld>
            <a:endParaRPr lang="en-US"/>
          </a:p>
        </p:txBody>
      </p:sp>
    </p:spTree>
    <p:extLst>
      <p:ext uri="{BB962C8B-B14F-4D97-AF65-F5344CB8AC3E}">
        <p14:creationId xmlns:p14="http://schemas.microsoft.com/office/powerpoint/2010/main" val="161725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16</a:t>
            </a:fld>
            <a:endParaRPr lang="en-US"/>
          </a:p>
        </p:txBody>
      </p:sp>
    </p:spTree>
    <p:extLst>
      <p:ext uri="{BB962C8B-B14F-4D97-AF65-F5344CB8AC3E}">
        <p14:creationId xmlns:p14="http://schemas.microsoft.com/office/powerpoint/2010/main" val="1437219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 with the order</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17</a:t>
            </a:fld>
            <a:endParaRPr lang="en-US"/>
          </a:p>
        </p:txBody>
      </p:sp>
    </p:spTree>
    <p:extLst>
      <p:ext uri="{BB962C8B-B14F-4D97-AF65-F5344CB8AC3E}">
        <p14:creationId xmlns:p14="http://schemas.microsoft.com/office/powerpoint/2010/main" val="75969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shorten text</a:t>
            </a:r>
            <a:r>
              <a:rPr lang="en-US" baseline="0" dirty="0" smtClean="0"/>
              <a:t> and sharpen it</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18</a:t>
            </a:fld>
            <a:endParaRPr lang="en-US"/>
          </a:p>
        </p:txBody>
      </p:sp>
    </p:spTree>
    <p:extLst>
      <p:ext uri="{BB962C8B-B14F-4D97-AF65-F5344CB8AC3E}">
        <p14:creationId xmlns:p14="http://schemas.microsoft.com/office/powerpoint/2010/main" val="1931052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algin</a:t>
            </a:r>
            <a:r>
              <a:rPr lang="en-US" dirty="0" smtClean="0"/>
              <a:t> temporal information</a:t>
            </a:r>
          </a:p>
          <a:p>
            <a:r>
              <a:rPr lang="en-US" dirty="0" smtClean="0"/>
              <a:t>Information not capital I</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19</a:t>
            </a:fld>
            <a:endParaRPr lang="en-US"/>
          </a:p>
        </p:txBody>
      </p:sp>
    </p:spTree>
    <p:extLst>
      <p:ext uri="{BB962C8B-B14F-4D97-AF65-F5344CB8AC3E}">
        <p14:creationId xmlns:p14="http://schemas.microsoft.com/office/powerpoint/2010/main" val="1174399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20</a:t>
            </a:fld>
            <a:endParaRPr lang="en-US"/>
          </a:p>
        </p:txBody>
      </p:sp>
    </p:spTree>
    <p:extLst>
      <p:ext uri="{BB962C8B-B14F-4D97-AF65-F5344CB8AC3E}">
        <p14:creationId xmlns:p14="http://schemas.microsoft.com/office/powerpoint/2010/main" val="1113987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numbering 1</a:t>
            </a:r>
            <a:r>
              <a:rPr lang="en-US" baseline="0" dirty="0" smtClean="0"/>
              <a:t> and 2</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21</a:t>
            </a:fld>
            <a:endParaRPr lang="en-US"/>
          </a:p>
        </p:txBody>
      </p:sp>
    </p:spTree>
    <p:extLst>
      <p:ext uri="{BB962C8B-B14F-4D97-AF65-F5344CB8AC3E}">
        <p14:creationId xmlns:p14="http://schemas.microsoft.com/office/powerpoint/2010/main" val="1766522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a:t>
            </a:r>
            <a:r>
              <a:rPr lang="en-US" sz="1200" b="0" i="0" u="none" strike="noStrike" kern="1200" baseline="0" dirty="0" smtClean="0">
                <a:solidFill>
                  <a:schemeClr val="tx1"/>
                </a:solidFill>
                <a:latin typeface="+mn-lt"/>
                <a:ea typeface="+mn-ea"/>
                <a:cs typeface="+mn-cs"/>
              </a:rPr>
              <a:t>information</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delete this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22</a:t>
            </a:fld>
            <a:endParaRPr lang="en-US"/>
          </a:p>
        </p:txBody>
      </p:sp>
    </p:spTree>
    <p:extLst>
      <p:ext uri="{BB962C8B-B14F-4D97-AF65-F5344CB8AC3E}">
        <p14:creationId xmlns:p14="http://schemas.microsoft.com/office/powerpoint/2010/main" val="178599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00000"/>
                </a:solidFill>
                <a:latin typeface="+mn-lt"/>
                <a:ea typeface="+mn-ea"/>
                <a:cs typeface="+mn-cs"/>
              </a:rPr>
              <a:t>Enterprises use a wide range of heterogeneous information systems in their business activities such as Enterprise Resource Planning (ERP), Customer Relationships Management (CRM) and Supply Chain Management (SCM) systems</a:t>
            </a:r>
          </a:p>
          <a:p>
            <a:endParaRPr lang="en-US" dirty="0" smtClean="0"/>
          </a:p>
          <a:p>
            <a:r>
              <a:rPr lang="en-US" dirty="0" smtClean="0"/>
              <a:t>Add numbering (1/3) </a:t>
            </a:r>
          </a:p>
          <a:p>
            <a:r>
              <a:rPr lang="en-US" dirty="0" smtClean="0"/>
              <a:t>Add</a:t>
            </a:r>
            <a:r>
              <a:rPr lang="en-US" baseline="0" dirty="0" smtClean="0"/>
              <a:t> a report picture to introduce BI</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a:t>
            </a:fld>
            <a:endParaRPr lang="en-US"/>
          </a:p>
        </p:txBody>
      </p:sp>
    </p:spTree>
    <p:extLst>
      <p:ext uri="{BB962C8B-B14F-4D97-AF65-F5344CB8AC3E}">
        <p14:creationId xmlns:p14="http://schemas.microsoft.com/office/powerpoint/2010/main" val="523481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23</a:t>
            </a:fld>
            <a:endParaRPr lang="en-US"/>
          </a:p>
        </p:txBody>
      </p:sp>
    </p:spTree>
    <p:extLst>
      <p:ext uri="{BB962C8B-B14F-4D97-AF65-F5344CB8AC3E}">
        <p14:creationId xmlns:p14="http://schemas.microsoft.com/office/powerpoint/2010/main" val="1829528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24</a:t>
            </a:fld>
            <a:endParaRPr lang="en-US"/>
          </a:p>
        </p:txBody>
      </p:sp>
    </p:spTree>
    <p:extLst>
      <p:ext uri="{BB962C8B-B14F-4D97-AF65-F5344CB8AC3E}">
        <p14:creationId xmlns:p14="http://schemas.microsoft.com/office/powerpoint/2010/main" val="17491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a:t>
            </a:r>
            <a:r>
              <a:rPr lang="en-US" sz="1200" b="0" i="0" u="none" strike="noStrike" kern="1200" baseline="0" dirty="0" smtClean="0">
                <a:solidFill>
                  <a:schemeClr val="tx1"/>
                </a:solidFill>
                <a:latin typeface="+mn-lt"/>
                <a:ea typeface="+mn-ea"/>
                <a:cs typeface="+mn-cs"/>
              </a:rPr>
              <a:t>information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add references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25</a:t>
            </a:fld>
            <a:endParaRPr lang="en-US"/>
          </a:p>
        </p:txBody>
      </p:sp>
    </p:spTree>
    <p:extLst>
      <p:ext uri="{BB962C8B-B14F-4D97-AF65-F5344CB8AC3E}">
        <p14:creationId xmlns:p14="http://schemas.microsoft.com/office/powerpoint/2010/main" val="1035203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implements -&gt; implement</a:t>
            </a:r>
          </a:p>
          <a:p>
            <a:r>
              <a:rPr lang="en-US" sz="1200" b="0" i="0" u="none" strike="noStrike" kern="1200" baseline="0" dirty="0" smtClean="0">
                <a:solidFill>
                  <a:schemeClr val="tx1"/>
                </a:solidFill>
                <a:latin typeface="+mn-lt"/>
                <a:ea typeface="+mn-ea"/>
                <a:cs typeface="+mn-cs"/>
              </a:rPr>
              <a:t>provide -&gt; not capital P</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Add conclusion</a:t>
            </a:r>
          </a:p>
        </p:txBody>
      </p:sp>
      <p:sp>
        <p:nvSpPr>
          <p:cNvPr id="4" name="Slide Number Placeholder 3"/>
          <p:cNvSpPr>
            <a:spLocks noGrp="1"/>
          </p:cNvSpPr>
          <p:nvPr>
            <p:ph type="sldNum" sz="quarter" idx="10"/>
          </p:nvPr>
        </p:nvSpPr>
        <p:spPr/>
        <p:txBody>
          <a:bodyPr/>
          <a:lstStyle/>
          <a:p>
            <a:fld id="{C5E0F4C5-4A2F-B443-A957-BF2BFE1E1DAF}" type="slidenum">
              <a:rPr lang="en-US" smtClean="0"/>
              <a:t>26</a:t>
            </a:fld>
            <a:endParaRPr lang="en-US"/>
          </a:p>
        </p:txBody>
      </p:sp>
    </p:spTree>
    <p:extLst>
      <p:ext uri="{BB962C8B-B14F-4D97-AF65-F5344CB8AC3E}">
        <p14:creationId xmlns:p14="http://schemas.microsoft.com/office/powerpoint/2010/main" val="206256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Roomba instead of</a:t>
            </a:r>
            <a:r>
              <a:rPr lang="en-US" baseline="0" dirty="0" smtClean="0"/>
              <a:t> we </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27</a:t>
            </a:fld>
            <a:endParaRPr lang="en-US"/>
          </a:p>
        </p:txBody>
      </p:sp>
    </p:spTree>
    <p:extLst>
      <p:ext uri="{BB962C8B-B14F-4D97-AF65-F5344CB8AC3E}">
        <p14:creationId xmlns:p14="http://schemas.microsoft.com/office/powerpoint/2010/main" val="1275546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and open problem</a:t>
            </a:r>
          </a:p>
          <a:p>
            <a:r>
              <a:rPr lang="en-US" dirty="0" smtClean="0"/>
              <a:t>add to the perspectives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30</a:t>
            </a:fld>
            <a:endParaRPr lang="en-US"/>
          </a:p>
        </p:txBody>
      </p:sp>
    </p:spTree>
    <p:extLst>
      <p:ext uri="{BB962C8B-B14F-4D97-AF65-F5344CB8AC3E}">
        <p14:creationId xmlns:p14="http://schemas.microsoft.com/office/powerpoint/2010/main" val="1702104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35</a:t>
            </a:fld>
            <a:endParaRPr lang="en-US"/>
          </a:p>
        </p:txBody>
      </p:sp>
    </p:spTree>
    <p:extLst>
      <p:ext uri="{BB962C8B-B14F-4D97-AF65-F5344CB8AC3E}">
        <p14:creationId xmlns:p14="http://schemas.microsoft.com/office/powerpoint/2010/main" val="1460814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36</a:t>
            </a:fld>
            <a:endParaRPr lang="en-US"/>
          </a:p>
        </p:txBody>
      </p:sp>
    </p:spTree>
    <p:extLst>
      <p:ext uri="{BB962C8B-B14F-4D97-AF65-F5344CB8AC3E}">
        <p14:creationId xmlns:p14="http://schemas.microsoft.com/office/powerpoint/2010/main" val="953223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errors and top </a:t>
            </a:r>
            <a:r>
              <a:rPr lang="en-US" dirty="0" err="1" smtClean="0"/>
              <a:t>imporvements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37</a:t>
            </a:fld>
            <a:endParaRPr lang="en-US"/>
          </a:p>
        </p:txBody>
      </p:sp>
    </p:spTree>
    <p:extLst>
      <p:ext uri="{BB962C8B-B14F-4D97-AF65-F5344CB8AC3E}">
        <p14:creationId xmlns:p14="http://schemas.microsoft.com/office/powerpoint/2010/main" val="1670807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211 (63.17%) resources do not have valid </a:t>
            </a:r>
            <a:r>
              <a:rPr lang="en-US" sz="1200" b="0" i="0" u="none" strike="noStrike" kern="1200" baseline="0" dirty="0" err="1" smtClean="0">
                <a:solidFill>
                  <a:schemeClr val="tx1"/>
                </a:solidFill>
                <a:latin typeface="+mn-lt"/>
                <a:ea typeface="+mn-ea"/>
                <a:cs typeface="+mn-cs"/>
              </a:rPr>
              <a:t>resource_type</a:t>
            </a:r>
            <a:r>
              <a:rPr lang="en-US" sz="1200" b="0" i="0" u="none" strike="noStrike" kern="1200" baseline="0" dirty="0" smtClean="0">
                <a:solidFill>
                  <a:schemeClr val="tx1"/>
                </a:solidFill>
                <a:latin typeface="+mn-lt"/>
                <a:ea typeface="+mn-ea"/>
                <a:cs typeface="+mn-cs"/>
              </a:rPr>
              <a:t> , 112 (33.53%) are files,</a:t>
            </a:r>
          </a:p>
          <a:p>
            <a:r>
              <a:rPr lang="en-US" sz="1200" b="0" i="0" u="none" strike="noStrike" kern="1200" baseline="0" dirty="0" smtClean="0">
                <a:solidFill>
                  <a:schemeClr val="tx1"/>
                </a:solidFill>
                <a:latin typeface="+mn-lt"/>
                <a:ea typeface="+mn-ea"/>
                <a:cs typeface="+mn-cs"/>
              </a:rPr>
              <a:t>8 (2.39%) a re metadata and one (0.029%) are example and documentation types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38</a:t>
            </a:fld>
            <a:endParaRPr lang="en-US"/>
          </a:p>
        </p:txBody>
      </p:sp>
    </p:spTree>
    <p:extLst>
      <p:ext uri="{BB962C8B-B14F-4D97-AF65-F5344CB8AC3E}">
        <p14:creationId xmlns:p14="http://schemas.microsoft.com/office/powerpoint/2010/main" val="1928127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 becomes more useful when it is open, widely available, in shareable formats and when advanced computing and analysis can yield from it.</a:t>
            </a:r>
          </a:p>
          <a:p>
            <a:endParaRPr lang="en-US" dirty="0" smtClean="0"/>
          </a:p>
          <a:p>
            <a:r>
              <a:rPr lang="en-US" dirty="0" smtClean="0"/>
              <a:t>Less</a:t>
            </a:r>
            <a:r>
              <a:rPr lang="en-US" baseline="0" dirty="0" smtClean="0"/>
              <a:t> text | no need for the LOD cloud numbers</a:t>
            </a:r>
          </a:p>
          <a:p>
            <a:r>
              <a:rPr lang="en-US" baseline="0" dirty="0" smtClean="0"/>
              <a:t>add more to present other data than </a:t>
            </a:r>
            <a:r>
              <a:rPr lang="en-US" baseline="0" dirty="0" err="1" smtClean="0"/>
              <a:t>lod</a:t>
            </a:r>
            <a:r>
              <a:rPr lang="en-US" baseline="0" dirty="0" smtClean="0"/>
              <a:t> cloud</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a:t>
            </a:fld>
            <a:endParaRPr lang="en-US"/>
          </a:p>
        </p:txBody>
      </p:sp>
    </p:spTree>
    <p:extLst>
      <p:ext uri="{BB962C8B-B14F-4D97-AF65-F5344CB8AC3E}">
        <p14:creationId xmlns:p14="http://schemas.microsoft.com/office/powerpoint/2010/main" val="1927046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39</a:t>
            </a:fld>
            <a:endParaRPr lang="en-US"/>
          </a:p>
        </p:txBody>
      </p:sp>
    </p:spTree>
    <p:extLst>
      <p:ext uri="{BB962C8B-B14F-4D97-AF65-F5344CB8AC3E}">
        <p14:creationId xmlns:p14="http://schemas.microsoft.com/office/powerpoint/2010/main" val="1387047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on spam</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40</a:t>
            </a:fld>
            <a:endParaRPr lang="en-US"/>
          </a:p>
        </p:txBody>
      </p:sp>
    </p:spTree>
    <p:extLst>
      <p:ext uri="{BB962C8B-B14F-4D97-AF65-F5344CB8AC3E}">
        <p14:creationId xmlns:p14="http://schemas.microsoft.com/office/powerpoint/2010/main" val="1519496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a:t>
            </a:r>
          </a:p>
          <a:p>
            <a:r>
              <a:rPr lang="en-US" dirty="0" smtClean="0"/>
              <a:t>fix </a:t>
            </a:r>
            <a:r>
              <a:rPr lang="en-US" dirty="0" err="1" smtClean="0"/>
              <a:t>et.al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41</a:t>
            </a:fld>
            <a:endParaRPr lang="en-US"/>
          </a:p>
        </p:txBody>
      </p:sp>
    </p:spTree>
    <p:extLst>
      <p:ext uri="{BB962C8B-B14F-4D97-AF65-F5344CB8AC3E}">
        <p14:creationId xmlns:p14="http://schemas.microsoft.com/office/powerpoint/2010/main" val="1470902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your stuff available on the Web (whatever format) under an open license</a:t>
            </a:r>
            <a:r>
              <a:rPr lang="en-US" sz="1200" b="1" i="0" u="none" strike="noStrike" kern="1200" baseline="30000" dirty="0" smtClean="0">
                <a:solidFill>
                  <a:schemeClr val="tx1"/>
                </a:solidFill>
                <a:effectLst/>
                <a:latin typeface="+mn-lt"/>
                <a:ea typeface="+mn-ea"/>
                <a:cs typeface="+mn-cs"/>
                <a:hlinkClick r:id="rId3" tooltip="view costs and benefits of 1-star data"/>
              </a:rPr>
              <a:t>1</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as structured data (e.g., Excel instead of image scan of a table)</a:t>
            </a:r>
            <a:r>
              <a:rPr lang="en-US" sz="1200" b="1" i="0" u="none" strike="noStrike" kern="1200" baseline="30000" dirty="0" smtClean="0">
                <a:solidFill>
                  <a:schemeClr val="tx1"/>
                </a:solidFill>
                <a:effectLst/>
                <a:latin typeface="+mn-lt"/>
                <a:ea typeface="+mn-ea"/>
                <a:cs typeface="+mn-cs"/>
                <a:hlinkClick r:id="rId4" tooltip="view costs and benefits of 2-star data"/>
              </a:rPr>
              <a:t>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in a non-proprietary open format (e.g., CSV as well as of Excel)</a:t>
            </a:r>
            <a:r>
              <a:rPr lang="en-US" sz="1200" b="1" i="0" u="none" strike="noStrike" kern="1200" baseline="30000" dirty="0" smtClean="0">
                <a:solidFill>
                  <a:schemeClr val="tx1"/>
                </a:solidFill>
                <a:effectLst/>
                <a:latin typeface="+mn-lt"/>
                <a:ea typeface="+mn-ea"/>
                <a:cs typeface="+mn-cs"/>
                <a:hlinkClick r:id="rId5" tooltip="view costs and benefits of 3-star data"/>
              </a:rPr>
              <a:t>3</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use URIs to denote things, so that people can point at your stuff</a:t>
            </a:r>
            <a:r>
              <a:rPr lang="en-US" sz="1200" b="1" i="0" u="none" strike="noStrike" kern="1200" baseline="30000" dirty="0" smtClean="0">
                <a:solidFill>
                  <a:schemeClr val="tx1"/>
                </a:solidFill>
                <a:effectLst/>
                <a:latin typeface="+mn-lt"/>
                <a:ea typeface="+mn-ea"/>
                <a:cs typeface="+mn-cs"/>
                <a:hlinkClick r:id="rId6" tooltip="view costs and benefits of 4-star data"/>
              </a:rPr>
              <a:t>4</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link your data to other data to provide context</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42</a:t>
            </a:fld>
            <a:endParaRPr lang="en-US"/>
          </a:p>
        </p:txBody>
      </p:sp>
    </p:spTree>
    <p:extLst>
      <p:ext uri="{BB962C8B-B14F-4D97-AF65-F5344CB8AC3E}">
        <p14:creationId xmlns:p14="http://schemas.microsoft.com/office/powerpoint/2010/main" val="31412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43</a:t>
            </a:fld>
            <a:endParaRPr lang="en-US"/>
          </a:p>
        </p:txBody>
      </p:sp>
    </p:spTree>
    <p:extLst>
      <p:ext uri="{BB962C8B-B14F-4D97-AF65-F5344CB8AC3E}">
        <p14:creationId xmlns:p14="http://schemas.microsoft.com/office/powerpoint/2010/main" val="139476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a:t>
            </a:r>
            <a:r>
              <a:rPr lang="en-US" dirty="0" err="1" smtClean="0"/>
              <a:t>indicatros</a:t>
            </a:r>
            <a:r>
              <a:rPr lang="en-US" dirty="0" smtClean="0"/>
              <a:t> -&gt; add 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44</a:t>
            </a:fld>
            <a:endParaRPr lang="en-US"/>
          </a:p>
        </p:txBody>
      </p:sp>
    </p:spTree>
    <p:extLst>
      <p:ext uri="{BB962C8B-B14F-4D97-AF65-F5344CB8AC3E}">
        <p14:creationId xmlns:p14="http://schemas.microsoft.com/office/powerpoint/2010/main" val="1658521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put examples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45</a:t>
            </a:fld>
            <a:endParaRPr lang="en-US"/>
          </a:p>
        </p:txBody>
      </p:sp>
    </p:spTree>
    <p:extLst>
      <p:ext uri="{BB962C8B-B14F-4D97-AF65-F5344CB8AC3E}">
        <p14:creationId xmlns:p14="http://schemas.microsoft.com/office/powerpoint/2010/main" val="580927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delete that</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47</a:t>
            </a:fld>
            <a:endParaRPr lang="en-US"/>
          </a:p>
        </p:txBody>
      </p:sp>
    </p:spTree>
    <p:extLst>
      <p:ext uri="{BB962C8B-B14F-4D97-AF65-F5344CB8AC3E}">
        <p14:creationId xmlns:p14="http://schemas.microsoft.com/office/powerpoint/2010/main" val="1148669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50</a:t>
            </a:fld>
            <a:endParaRPr lang="en-US"/>
          </a:p>
        </p:txBody>
      </p:sp>
    </p:spTree>
    <p:extLst>
      <p:ext uri="{BB962C8B-B14F-4D97-AF65-F5344CB8AC3E}">
        <p14:creationId xmlns:p14="http://schemas.microsoft.com/office/powerpoint/2010/main" val="720992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51</a:t>
            </a:fld>
            <a:endParaRPr lang="en-US"/>
          </a:p>
        </p:txBody>
      </p:sp>
    </p:spTree>
    <p:extLst>
      <p:ext uri="{BB962C8B-B14F-4D97-AF65-F5344CB8AC3E}">
        <p14:creationId xmlns:p14="http://schemas.microsoft.com/office/powerpoint/2010/main" val="717443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a:t>
            </a:r>
            <a:r>
              <a:rPr lang="en-US" dirty="0" err="1" smtClean="0"/>
              <a:t>Lumira</a:t>
            </a:r>
            <a:r>
              <a:rPr lang="en-US" dirty="0" smtClean="0"/>
              <a:t> a self-service data visualization tool that makes it easy to import data from multiple sources, perform visual BI analysis using intuitive dashboards, interactive maps, charts, and infographics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a:t>
            </a:fld>
            <a:endParaRPr lang="en-US"/>
          </a:p>
        </p:txBody>
      </p:sp>
    </p:spTree>
    <p:extLst>
      <p:ext uri="{BB962C8B-B14F-4D97-AF65-F5344CB8AC3E}">
        <p14:creationId xmlns:p14="http://schemas.microsoft.com/office/powerpoint/2010/main" val="53626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52</a:t>
            </a:fld>
            <a:endParaRPr lang="en-US"/>
          </a:p>
        </p:txBody>
      </p:sp>
    </p:spTree>
    <p:extLst>
      <p:ext uri="{BB962C8B-B14F-4D97-AF65-F5344CB8AC3E}">
        <p14:creationId xmlns:p14="http://schemas.microsoft.com/office/powerpoint/2010/main" val="1186085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 make proper transition</a:t>
            </a:r>
          </a:p>
          <a:p>
            <a:r>
              <a:rPr lang="en-US" dirty="0" smtClean="0"/>
              <a:t>remind the context for the need of data enrichment and integration</a:t>
            </a:r>
          </a:p>
          <a:p>
            <a:r>
              <a:rPr lang="en-US" dirty="0" smtClean="0"/>
              <a:t>explain always why we need this -&gt; justification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53</a:t>
            </a:fld>
            <a:endParaRPr lang="en-US"/>
          </a:p>
        </p:txBody>
      </p:sp>
    </p:spTree>
    <p:extLst>
      <p:ext uri="{BB962C8B-B14F-4D97-AF65-F5344CB8AC3E}">
        <p14:creationId xmlns:p14="http://schemas.microsoft.com/office/powerpoint/2010/main" val="268554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we need a KB ?</a:t>
            </a:r>
          </a:p>
          <a:p>
            <a:r>
              <a:rPr lang="en-US" baseline="0" dirty="0" smtClean="0"/>
              <a:t>explain what is SAP HANA</a:t>
            </a:r>
          </a:p>
          <a:p>
            <a:endParaRPr lang="en-US" baseline="0" dirty="0" smtClean="0"/>
          </a:p>
          <a:p>
            <a:r>
              <a:rPr lang="en-US" baseline="0" dirty="0" smtClean="0"/>
              <a:t>explain KB in HANA</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54</a:t>
            </a:fld>
            <a:endParaRPr lang="en-US"/>
          </a:p>
        </p:txBody>
      </p:sp>
    </p:spTree>
    <p:extLst>
      <p:ext uri="{BB962C8B-B14F-4D97-AF65-F5344CB8AC3E}">
        <p14:creationId xmlns:p14="http://schemas.microsoft.com/office/powerpoint/2010/main" val="1949323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schema matching</a:t>
            </a:r>
          </a:p>
          <a:p>
            <a:r>
              <a:rPr lang="en-US" dirty="0" smtClean="0"/>
              <a:t>and how </a:t>
            </a:r>
            <a:r>
              <a:rPr lang="en-US" dirty="0" err="1" smtClean="0"/>
              <a:t>i</a:t>
            </a:r>
            <a:r>
              <a:rPr lang="en-US" dirty="0" smtClean="0"/>
              <a:t> have applied my work in it</a:t>
            </a:r>
          </a:p>
          <a:p>
            <a:endParaRPr lang="en-US" dirty="0" smtClean="0"/>
          </a:p>
          <a:p>
            <a:r>
              <a:rPr lang="en-US" dirty="0" smtClean="0"/>
              <a:t>put</a:t>
            </a:r>
            <a:r>
              <a:rPr lang="en-US" baseline="0" dirty="0" smtClean="0"/>
              <a:t> back </a:t>
            </a:r>
            <a:r>
              <a:rPr lang="en-US" baseline="0" dirty="0" err="1" smtClean="0"/>
              <a:t>scneario</a:t>
            </a:r>
            <a:r>
              <a:rPr lang="en-US" baseline="0" dirty="0" smtClean="0"/>
              <a:t> .. why </a:t>
            </a:r>
            <a:r>
              <a:rPr lang="en-US" baseline="0" dirty="0" err="1" smtClean="0"/>
              <a:t>i</a:t>
            </a:r>
            <a:r>
              <a:rPr lang="en-US" baseline="0" dirty="0" smtClean="0"/>
              <a:t> need schema matching</a:t>
            </a:r>
          </a:p>
          <a:p>
            <a:endParaRPr lang="en-US" baseline="0" dirty="0" smtClean="0"/>
          </a:p>
          <a:p>
            <a:r>
              <a:rPr lang="en-US" baseline="0" dirty="0" smtClean="0"/>
              <a:t>take Dan back here</a:t>
            </a:r>
          </a:p>
          <a:p>
            <a:endParaRPr lang="en-US" baseline="0" dirty="0" smtClean="0"/>
          </a:p>
          <a:p>
            <a:r>
              <a:rPr lang="en-US" baseline="0" dirty="0" smtClean="0"/>
              <a:t>introduce relevant datasets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55</a:t>
            </a:fld>
            <a:endParaRPr lang="en-US"/>
          </a:p>
        </p:txBody>
      </p:sp>
    </p:spTree>
    <p:extLst>
      <p:ext uri="{BB962C8B-B14F-4D97-AF65-F5344CB8AC3E}">
        <p14:creationId xmlns:p14="http://schemas.microsoft.com/office/powerpoint/2010/main" val="1110714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relevant</a:t>
            </a:r>
            <a:r>
              <a:rPr lang="en-US" baseline="0" dirty="0" smtClean="0"/>
              <a:t> example</a:t>
            </a:r>
          </a:p>
          <a:p>
            <a:endParaRPr lang="en-US" baseline="0" dirty="0" smtClean="0"/>
          </a:p>
          <a:p>
            <a:r>
              <a:rPr lang="en-US" baseline="0" dirty="0" smtClean="0"/>
              <a:t>show </a:t>
            </a:r>
            <a:r>
              <a:rPr lang="en-US" baseline="0" dirty="0" err="1" smtClean="0"/>
              <a:t>propertis</a:t>
            </a:r>
            <a:r>
              <a:rPr lang="en-US" baseline="0" dirty="0" smtClean="0"/>
              <a:t> in </a:t>
            </a:r>
            <a:r>
              <a:rPr lang="en-US" baseline="0" dirty="0" err="1" smtClean="0"/>
              <a:t>dbepdia</a:t>
            </a:r>
            <a:r>
              <a:rPr lang="en-US" baseline="0" dirty="0" smtClean="0"/>
              <a:t> and same in google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57</a:t>
            </a:fld>
            <a:endParaRPr lang="en-US"/>
          </a:p>
        </p:txBody>
      </p:sp>
    </p:spTree>
    <p:extLst>
      <p:ext uri="{BB962C8B-B14F-4D97-AF65-F5344CB8AC3E}">
        <p14:creationId xmlns:p14="http://schemas.microsoft.com/office/powerpoint/2010/main" val="491334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59</a:t>
            </a:fld>
            <a:endParaRPr lang="en-US"/>
          </a:p>
        </p:txBody>
      </p:sp>
    </p:spTree>
    <p:extLst>
      <p:ext uri="{BB962C8B-B14F-4D97-AF65-F5344CB8AC3E}">
        <p14:creationId xmlns:p14="http://schemas.microsoft.com/office/powerpoint/2010/main" val="2074943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63</a:t>
            </a:fld>
            <a:endParaRPr lang="en-US"/>
          </a:p>
        </p:txBody>
      </p:sp>
    </p:spTree>
    <p:extLst>
      <p:ext uri="{BB962C8B-B14F-4D97-AF65-F5344CB8AC3E}">
        <p14:creationId xmlns:p14="http://schemas.microsoft.com/office/powerpoint/2010/main" val="1048162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64</a:t>
            </a:fld>
            <a:endParaRPr lang="en-US"/>
          </a:p>
        </p:txBody>
      </p:sp>
    </p:spTree>
    <p:extLst>
      <p:ext uri="{BB962C8B-B14F-4D97-AF65-F5344CB8AC3E}">
        <p14:creationId xmlns:p14="http://schemas.microsoft.com/office/powerpoint/2010/main" val="1779259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66</a:t>
            </a:fld>
            <a:endParaRPr lang="en-US"/>
          </a:p>
        </p:txBody>
      </p:sp>
    </p:spTree>
    <p:extLst>
      <p:ext uri="{BB962C8B-B14F-4D97-AF65-F5344CB8AC3E}">
        <p14:creationId xmlns:p14="http://schemas.microsoft.com/office/powerpoint/2010/main" val="45337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67</a:t>
            </a:fld>
            <a:endParaRPr lang="en-US"/>
          </a:p>
        </p:txBody>
      </p:sp>
    </p:spTree>
    <p:extLst>
      <p:ext uri="{BB962C8B-B14F-4D97-AF65-F5344CB8AC3E}">
        <p14:creationId xmlns:p14="http://schemas.microsoft.com/office/powerpoint/2010/main" val="115125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r>
              <a:rPr lang="en-US" dirty="0" smtClean="0"/>
              <a:t>.</a:t>
            </a:r>
          </a:p>
          <a:p>
            <a:endParaRPr lang="en-US" dirty="0" smtClean="0"/>
          </a:p>
          <a:p>
            <a:r>
              <a:rPr lang="en-US" dirty="0" smtClean="0"/>
              <a:t>add </a:t>
            </a:r>
            <a:r>
              <a:rPr lang="en-US" dirty="0" err="1" smtClean="0"/>
              <a:t>paul</a:t>
            </a:r>
            <a:r>
              <a:rPr lang="en-US" dirty="0" smtClean="0"/>
              <a:t>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8</a:t>
            </a:fld>
            <a:endParaRPr lang="en-US"/>
          </a:p>
        </p:txBody>
      </p:sp>
    </p:spTree>
    <p:extLst>
      <p:ext uri="{BB962C8B-B14F-4D97-AF65-F5344CB8AC3E}">
        <p14:creationId xmlns:p14="http://schemas.microsoft.com/office/powerpoint/2010/main" val="881238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68</a:t>
            </a:fld>
            <a:endParaRPr lang="en-US"/>
          </a:p>
        </p:txBody>
      </p:sp>
    </p:spTree>
    <p:extLst>
      <p:ext uri="{BB962C8B-B14F-4D97-AF65-F5344CB8AC3E}">
        <p14:creationId xmlns:p14="http://schemas.microsoft.com/office/powerpoint/2010/main" val="1095818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69</a:t>
            </a:fld>
            <a:endParaRPr lang="en-US"/>
          </a:p>
        </p:txBody>
      </p:sp>
    </p:spTree>
    <p:extLst>
      <p:ext uri="{BB962C8B-B14F-4D97-AF65-F5344CB8AC3E}">
        <p14:creationId xmlns:p14="http://schemas.microsoft.com/office/powerpoint/2010/main" val="67089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the challenges to the personas</a:t>
            </a:r>
          </a:p>
          <a:p>
            <a:r>
              <a:rPr lang="en-US" dirty="0" smtClean="0"/>
              <a:t>add colors</a:t>
            </a:r>
            <a:r>
              <a:rPr lang="en-US" baseline="0" dirty="0" smtClean="0"/>
              <a:t> coding as well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9</a:t>
            </a:fld>
            <a:endParaRPr lang="en-US"/>
          </a:p>
        </p:txBody>
      </p:sp>
    </p:spTree>
    <p:extLst>
      <p:ext uri="{BB962C8B-B14F-4D97-AF65-F5344CB8AC3E}">
        <p14:creationId xmlns:p14="http://schemas.microsoft.com/office/powerpoint/2010/main" val="21192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10</a:t>
            </a:fld>
            <a:endParaRPr lang="en-US"/>
          </a:p>
        </p:txBody>
      </p:sp>
    </p:spTree>
    <p:extLst>
      <p:ext uri="{BB962C8B-B14F-4D97-AF65-F5344CB8AC3E}">
        <p14:creationId xmlns:p14="http://schemas.microsoft.com/office/powerpoint/2010/main" val="116390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the </a:t>
            </a:r>
            <a:r>
              <a:rPr lang="en-US" dirty="0" err="1" smtClean="0"/>
              <a:t>architeture</a:t>
            </a:r>
            <a:r>
              <a:rPr lang="en-US" dirty="0" smtClean="0"/>
              <a:t> diagram (bigger fonts)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11</a:t>
            </a:fld>
            <a:endParaRPr lang="en-US"/>
          </a:p>
        </p:txBody>
      </p:sp>
    </p:spTree>
    <p:extLst>
      <p:ext uri="{BB962C8B-B14F-4D97-AF65-F5344CB8AC3E}">
        <p14:creationId xmlns:p14="http://schemas.microsoft.com/office/powerpoint/2010/main" val="210370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12</a:t>
            </a:fld>
            <a:endParaRPr lang="en-US"/>
          </a:p>
        </p:txBody>
      </p:sp>
    </p:spTree>
    <p:extLst>
      <p:ext uri="{BB962C8B-B14F-4D97-AF65-F5344CB8AC3E}">
        <p14:creationId xmlns:p14="http://schemas.microsoft.com/office/powerpoint/2010/main" val="152899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44D35-DCDE-EA47-A0C0-AD84D8007DAF}"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B7932-FDFF-CE4B-A958-0156CC812F22}"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7C826-11C2-5549-B802-569B76190CA5}"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C105E-EB60-7F46-86CA-C261CE5032B1}"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4B44E-34AC-9A41-8EC5-0F54509975AA}" type="datetime1">
              <a:rPr lang="en-GB" smtClean="0"/>
              <a:t>04/12/2015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2C645-B1B0-854F-9F19-5D6BD84110FE}" type="datetime1">
              <a:rPr lang="en-GB" smtClean="0"/>
              <a:t>04/12/2015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280E63-77F7-6A4F-916E-8CBBCFBB079E}" type="datetime1">
              <a:rPr lang="en-GB" smtClean="0"/>
              <a:t>04/12/2015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F95B0E-8AA5-2941-B037-08A4D166FD93}" type="datetime1">
              <a:rPr lang="en-GB" smtClean="0"/>
              <a:t>04/12/2015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25623" y="6459784"/>
            <a:ext cx="1312025"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27FCFA-731E-6D43-967A-2CDB0C4BEA9A}" type="datetime1">
              <a:rPr lang="en-GB" smtClean="0"/>
              <a:t>04/12/2015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8625623" y="6460404"/>
            <a:ext cx="1312025" cy="365125"/>
          </a:xfr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B03C93-26BC-1641-A25D-2D593F8F84A2}" type="datetime1">
              <a:rPr lang="en-GB" smtClean="0"/>
              <a:t>04/12/2015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02EAE9-8399-8E43-9ABA-FE224D371599}" type="datetime1">
              <a:rPr lang="en-GB" smtClean="0"/>
              <a:t>04/12/2015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22C001-6038-8847-988D-BBB0F3BB7EA0}" type="datetime1">
              <a:rPr lang="en-GB" smtClean="0"/>
              <a:t>04/12/2015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2.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tiff"/><Relationship Id="rId5" Type="http://schemas.openxmlformats.org/officeDocument/2006/relationships/image" Target="../media/image10.tiff"/><Relationship Id="rId6"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hyperlink" Target="http://datahub.io/" TargetMode="External"/><Relationship Id="rId6" Type="http://schemas.openxmlformats.org/officeDocument/2006/relationships/hyperlink" Target="http://publicdata.eu/" TargetMode="External"/><Relationship Id="rId7" Type="http://schemas.openxmlformats.org/officeDocument/2006/relationships/hyperlink" Target="enigma.io" TargetMode="External"/><Relationship Id="rId8" Type="http://schemas.openxmlformats.org/officeDocument/2006/relationships/hyperlink" Target="http://quandle.com/" TargetMode="External"/><Relationship Id="rId9" Type="http://schemas.openxmlformats.org/officeDocument/2006/relationships/image" Target="../media/image23.tiff"/><Relationship Id="rId10"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26.tiff"/><Relationship Id="rId6" Type="http://schemas.openxmlformats.org/officeDocument/2006/relationships/image" Target="../media/image27.emf"/><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25.tiff"/><Relationship Id="rId10"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31.png"/><Relationship Id="rId5" Type="http://schemas.openxmlformats.org/officeDocument/2006/relationships/image" Target="../media/image32.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35.tiff"/><Relationship Id="rId7" Type="http://schemas.openxmlformats.org/officeDocument/2006/relationships/image" Target="../media/image36.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1" Type="http://schemas.openxmlformats.org/officeDocument/2006/relationships/image" Target="../media/image44.tiff"/><Relationship Id="rId12" Type="http://schemas.openxmlformats.org/officeDocument/2006/relationships/image" Target="../media/image35.tiff"/><Relationship Id="rId13" Type="http://schemas.openxmlformats.org/officeDocument/2006/relationships/image" Target="../media/image36.tiff"/><Relationship Id="rId14" Type="http://schemas.openxmlformats.org/officeDocument/2006/relationships/image" Target="../media/image34.tiff"/><Relationship Id="rId15" Type="http://schemas.openxmlformats.org/officeDocument/2006/relationships/image" Target="../media/image33.tiff"/><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tiff"/><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7" Type="http://schemas.openxmlformats.org/officeDocument/2006/relationships/image" Target="../media/image40.tiff"/><Relationship Id="rId8" Type="http://schemas.openxmlformats.org/officeDocument/2006/relationships/image" Target="../media/image41.tiff"/><Relationship Id="rId9" Type="http://schemas.openxmlformats.org/officeDocument/2006/relationships/image" Target="../media/image42.tiff"/><Relationship Id="rId10"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tiff"/></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hyperlink" Target="https://github.com/ahmadassaf/opendata-checker/" TargetMode="External"/><Relationship Id="rId5" Type="http://schemas.openxmlformats.org/officeDocument/2006/relationships/image" Target="../media/image46.tif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2.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3.tiff"/><Relationship Id="rId5" Type="http://schemas.openxmlformats.org/officeDocument/2006/relationships/image" Target="../media/image38.tiff"/><Relationship Id="rId6" Type="http://schemas.openxmlformats.org/officeDocument/2006/relationships/image" Target="../media/image47.tif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8.png"/><Relationship Id="rId5" Type="http://schemas.openxmlformats.org/officeDocument/2006/relationships/hyperlink" Target="https://github.com/ahmadassaf/opendata-checker/" TargetMode="External"/><Relationship Id="rId6" Type="http://schemas.openxmlformats.org/officeDocument/2006/relationships/image" Target="../media/image46.tif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hyperlink" Target="https://github.com/ahmadassaf/opendata-checker/blob/master/util/licenseMappings.json" TargetMode="External"/><Relationship Id="rId5" Type="http://schemas.openxmlformats.org/officeDocument/2006/relationships/image" Target="../media/image46.tiff"/><Relationship Id="rId6"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5.tif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51.png"/><Relationship Id="rId1" Type="http://schemas.microsoft.com/office/2007/relationships/media" Target="../media/media1.mp4"/><Relationship Id="rId2" Type="http://schemas.openxmlformats.org/officeDocument/2006/relationships/video" Target="../media/media1.mp4"/></Relationships>
</file>

<file path=ppt/slides/_rels/slide3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4.emf"/><Relationship Id="rId5" Type="http://schemas.openxmlformats.org/officeDocument/2006/relationships/image" Target="../media/image55.emf"/><Relationship Id="rId6"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hmadassaf/opendata-checker/tree/master/test" TargetMode="External"/><Relationship Id="rId4" Type="http://schemas.openxmlformats.org/officeDocument/2006/relationships/image" Target="../media/image46.tiff"/><Relationship Id="rId5"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4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5.tiff"/></Relationships>
</file>

<file path=ppt/slides/_rels/slide5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tiff"/><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5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9.png"/><Relationship Id="rId5"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5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6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1.xml.rels><?xml version="1.0" encoding="UTF-8" standalone="yes"?>
<Relationships xmlns="http://schemas.openxmlformats.org/package/2006/relationships"><Relationship Id="rId3" Type="http://schemas.openxmlformats.org/officeDocument/2006/relationships/hyperlink" Target="http://www.bbc.co.uk/news/world-europe-22889060" TargetMode="External"/><Relationship Id="rId4" Type="http://schemas.openxmlformats.org/officeDocument/2006/relationships/image" Target="../media/image73.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 Id="rId3" Type="http://schemas.openxmlformats.org/officeDocument/2006/relationships/image" Target="../media/image74.tiff"/></Relationships>
</file>

<file path=ppt/slides/_rels/slide6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1" Type="http://schemas.openxmlformats.org/officeDocument/2006/relationships/image" Target="../media/image82.tiff"/><Relationship Id="rId12" Type="http://schemas.openxmlformats.org/officeDocument/2006/relationships/image" Target="../media/image13.tiff"/><Relationship Id="rId13" Type="http://schemas.openxmlformats.org/officeDocument/2006/relationships/image" Target="../media/image18.tiff"/><Relationship Id="rId14" Type="http://schemas.openxmlformats.org/officeDocument/2006/relationships/image" Target="../media/image19.tiff"/><Relationship Id="rId1" Type="http://schemas.openxmlformats.org/officeDocument/2006/relationships/slideLayout" Target="../slideLayouts/slideLayout7.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11.tiff"/><Relationship Id="rId10" Type="http://schemas.openxmlformats.org/officeDocument/2006/relationships/hyperlink" Target="http://bit.ly/qwe1k"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tiff"/></Relationships>
</file>

<file path=ppt/slides/_rels/slide6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83.tiff"/><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83.tiff"/><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11" Type="http://schemas.openxmlformats.org/officeDocument/2006/relationships/image" Target="../media/image18.tiff"/><Relationship Id="rId12" Type="http://schemas.openxmlformats.org/officeDocument/2006/relationships/image" Target="../media/image19.tiff"/><Relationship Id="rId13" Type="http://schemas.openxmlformats.org/officeDocument/2006/relationships/image" Target="../media/image20.tiff"/><Relationship Id="rId14" Type="http://schemas.openxmlformats.org/officeDocument/2006/relationships/image" Target="../media/image21.tiff"/><Relationship Id="rId15" Type="http://schemas.openxmlformats.org/officeDocument/2006/relationships/hyperlink" Target="http://go.sap.com/product/analytics/lumira.html" TargetMode="External"/><Relationship Id="rId16"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image" Target="../media/image15.tiff"/><Relationship Id="rId9" Type="http://schemas.openxmlformats.org/officeDocument/2006/relationships/image" Target="../media/image16.tiff"/><Relationship Id="rId10" Type="http://schemas.openxmlformats.org/officeDocument/2006/relationships/image" Target="../media/image17.tiff"/></Relationships>
</file>

<file path=ppt/slides/_rels/slide70.xml.rels><?xml version="1.0" encoding="UTF-8" standalone="yes"?>
<Relationships xmlns="http://schemas.openxmlformats.org/package/2006/relationships"><Relationship Id="rId3" Type="http://schemas.openxmlformats.org/officeDocument/2006/relationships/hyperlink" Target="http://ahmadassaf.com/" TargetMode="External"/><Relationship Id="rId4" Type="http://schemas.openxmlformats.org/officeDocument/2006/relationships/hyperlink" Target="http://twitter.com/ahmadaassaf" TargetMode="External"/><Relationship Id="rId5" Type="http://schemas.openxmlformats.org/officeDocument/2006/relationships/hyperlink" Target="http://github.com/ahmadassaf" TargetMode="External"/><Relationship Id="rId6" Type="http://schemas.openxmlformats.org/officeDocument/2006/relationships/image" Target="../media/image84.tiff"/><Relationship Id="rId7" Type="http://schemas.openxmlformats.org/officeDocument/2006/relationships/image" Target="../media/image41.tiff"/><Relationship Id="rId8" Type="http://schemas.openxmlformats.org/officeDocument/2006/relationships/image" Target="../media/image46.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2.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Enabling Self-service Data Provisioning through Semantic Enrichment of Data</a:t>
            </a:r>
            <a:endParaRPr lang="en-US" sz="4000" dirty="0"/>
          </a:p>
        </p:txBody>
      </p:sp>
      <p:sp>
        <p:nvSpPr>
          <p:cNvPr id="3" name="Subtitle 2"/>
          <p:cNvSpPr>
            <a:spLocks noGrp="1"/>
          </p:cNvSpPr>
          <p:nvPr>
            <p:ph type="subTitle" idx="1"/>
          </p:nvPr>
        </p:nvSpPr>
        <p:spPr/>
        <p:txBody>
          <a:bodyPr>
            <a:normAutofit fontScale="77500" lnSpcReduction="20000"/>
          </a:bodyPr>
          <a:lstStyle/>
          <a:p>
            <a:r>
              <a:rPr lang="en-US" sz="3300" b="1" u="sng" cap="none" dirty="0" smtClean="0"/>
              <a:t>Ahmad Assaf</a:t>
            </a:r>
          </a:p>
          <a:p>
            <a:endParaRPr lang="en-US" b="1" u="sng" cap="none" dirty="0"/>
          </a:p>
          <a:p>
            <a:r>
              <a:rPr lang="en-US" b="1" u="sng" cap="none" dirty="0" smtClean="0"/>
              <a:t>Supervisors</a:t>
            </a:r>
            <a:r>
              <a:rPr lang="en-US" b="1" u="sng" cap="none" dirty="0"/>
              <a:t>: </a:t>
            </a:r>
            <a:r>
              <a:rPr lang="en-US" b="1" u="sng" cap="none" dirty="0" err="1"/>
              <a:t>Raphaël</a:t>
            </a:r>
            <a:r>
              <a:rPr lang="en-US" b="1" u="sng" cap="none" dirty="0"/>
              <a:t> </a:t>
            </a:r>
            <a:r>
              <a:rPr lang="en-US" b="1" u="sng" cap="none" dirty="0" err="1" smtClean="0"/>
              <a:t>Troncy</a:t>
            </a:r>
            <a:r>
              <a:rPr lang="en-US" b="1" u="sng" cap="none" dirty="0" smtClean="0"/>
              <a:t> and </a:t>
            </a:r>
            <a:r>
              <a:rPr lang="en-US" b="1" u="sng" cap="none" dirty="0" err="1" smtClean="0"/>
              <a:t>Aline</a:t>
            </a:r>
            <a:r>
              <a:rPr lang="en-US" b="1" u="sng" cap="none" dirty="0" smtClean="0"/>
              <a:t> </a:t>
            </a:r>
            <a:r>
              <a:rPr lang="en-US" b="1" u="sng" cap="none" dirty="0" err="1" smtClean="0"/>
              <a:t>Senart</a:t>
            </a:r>
            <a:endParaRPr lang="en-US" cap="none" dirty="0"/>
          </a:p>
        </p:txBody>
      </p:sp>
      <p:pic>
        <p:nvPicPr>
          <p:cNvPr id="5" name="Picture 4"/>
          <p:cNvPicPr>
            <a:picLocks noChangeAspect="1"/>
          </p:cNvPicPr>
          <p:nvPr/>
        </p:nvPicPr>
        <p:blipFill>
          <a:blip r:embed="rId3"/>
          <a:stretch>
            <a:fillRect/>
          </a:stretch>
        </p:blipFill>
        <p:spPr>
          <a:xfrm>
            <a:off x="10403457" y="5447264"/>
            <a:ext cx="1755763" cy="825418"/>
          </a:xfrm>
          <a:prstGeom prst="rect">
            <a:avLst/>
          </a:prstGeom>
        </p:spPr>
      </p:pic>
      <p:grpSp>
        <p:nvGrpSpPr>
          <p:cNvPr id="7" name="Group 6"/>
          <p:cNvGrpSpPr/>
          <p:nvPr/>
        </p:nvGrpSpPr>
        <p:grpSpPr>
          <a:xfrm>
            <a:off x="0" y="6464270"/>
            <a:ext cx="14171177" cy="353683"/>
            <a:chOff x="0" y="6464270"/>
            <a:chExt cx="14171177" cy="353683"/>
          </a:xfrm>
        </p:grpSpPr>
        <p:sp>
          <p:nvSpPr>
            <p:cNvPr id="8" name="TextBox 7"/>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9" name="TextBox 8"/>
            <p:cNvSpPr txBox="1"/>
            <p:nvPr/>
          </p:nvSpPr>
          <p:spPr>
            <a:xfrm>
              <a:off x="10475139" y="6510176"/>
              <a:ext cx="3696038" cy="307777"/>
            </a:xfrm>
            <a:prstGeom prst="rect">
              <a:avLst/>
            </a:prstGeom>
            <a:noFill/>
          </p:spPr>
          <p:txBody>
            <a:bodyPr wrap="square" rtlCol="0">
              <a:spAutoFit/>
            </a:bodyPr>
            <a:lstStyle/>
            <a:p>
              <a:r>
                <a:rPr lang="en-US" sz="1400" b="1" dirty="0" smtClean="0">
                  <a:solidFill>
                    <a:schemeClr val="bg1"/>
                  </a:solidFill>
                  <a:latin typeface="+mj-lt"/>
                </a:rPr>
                <a:t>18</a:t>
              </a:r>
              <a:r>
                <a:rPr lang="en-US" sz="1400" b="1" baseline="30000" dirty="0" smtClean="0">
                  <a:solidFill>
                    <a:schemeClr val="bg1"/>
                  </a:solidFill>
                  <a:latin typeface="+mj-lt"/>
                </a:rPr>
                <a:t>th</a:t>
              </a:r>
              <a:r>
                <a:rPr lang="en-US" sz="1400" b="1" dirty="0" smtClean="0">
                  <a:solidFill>
                    <a:schemeClr val="bg1"/>
                  </a:solidFill>
                  <a:latin typeface="+mj-lt"/>
                </a:rPr>
                <a:t> December 2015</a:t>
              </a:r>
              <a:endParaRPr lang="en-US" sz="1400" dirty="0">
                <a:solidFill>
                  <a:schemeClr val="bg1"/>
                </a:solidFill>
                <a:latin typeface="+mj-lt"/>
              </a:endParaRPr>
            </a:p>
          </p:txBody>
        </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377" y="27855"/>
            <a:ext cx="3110781" cy="240378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9" y="6015"/>
            <a:ext cx="2534599" cy="1459062"/>
          </a:xfrm>
          <a:prstGeom prst="rect">
            <a:avLst/>
          </a:prstGeom>
        </p:spPr>
      </p:pic>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10</a:t>
            </a:fld>
            <a:endParaRPr lang="en-US" dirty="0"/>
          </a:p>
        </p:txBody>
      </p:sp>
      <p:grpSp>
        <p:nvGrpSpPr>
          <p:cNvPr id="22" name="Group 21"/>
          <p:cNvGrpSpPr/>
          <p:nvPr/>
        </p:nvGrpSpPr>
        <p:grpSpPr>
          <a:xfrm>
            <a:off x="135656" y="1611954"/>
            <a:ext cx="11555601" cy="3046988"/>
            <a:chOff x="198456" y="1430806"/>
            <a:chExt cx="11555601" cy="3046988"/>
          </a:xfrm>
        </p:grpSpPr>
        <p:grpSp>
          <p:nvGrpSpPr>
            <p:cNvPr id="19" name="Group 18"/>
            <p:cNvGrpSpPr/>
            <p:nvPr/>
          </p:nvGrpSpPr>
          <p:grpSpPr>
            <a:xfrm>
              <a:off x="198456" y="1430806"/>
              <a:ext cx="11555601" cy="3046988"/>
              <a:chOff x="261257" y="1130293"/>
              <a:chExt cx="11555601" cy="3046988"/>
            </a:xfrm>
          </p:grpSpPr>
          <p:sp>
            <p:nvSpPr>
              <p:cNvPr id="7" name="TextBox 6"/>
              <p:cNvSpPr txBox="1"/>
              <p:nvPr/>
            </p:nvSpPr>
            <p:spPr>
              <a:xfrm>
                <a:off x="261257" y="1130293"/>
                <a:ext cx="11555601" cy="3046988"/>
              </a:xfrm>
              <a:prstGeom prst="rect">
                <a:avLst/>
              </a:prstGeom>
              <a:noFill/>
            </p:spPr>
            <p:txBody>
              <a:bodyPr wrap="square" rtlCol="0">
                <a:spAutoFit/>
              </a:bodyPr>
              <a:lstStyle/>
              <a:p>
                <a:pPr lvl="1"/>
                <a:endParaRPr lang="en-US" sz="2400" dirty="0" smtClean="0">
                  <a:latin typeface="+mj-lt"/>
                </a:endParaRPr>
              </a:p>
              <a:p>
                <a:pPr marL="800100" lvl="1" indent="-342900">
                  <a:buFont typeface="Arial" charset="0"/>
                  <a:buChar char="•"/>
                </a:pPr>
                <a:r>
                  <a:rPr lang="en-US" sz="2400" dirty="0" smtClean="0">
                    <a:latin typeface="+mj-lt"/>
                  </a:rPr>
                  <a:t>Map </a:t>
                </a:r>
                <a:r>
                  <a:rPr lang="en-US" sz="2400" dirty="0">
                    <a:latin typeface="+mj-lt"/>
                  </a:rPr>
                  <a:t>and organize the data in order to have a unified view for these heterogeneous and complex data </a:t>
                </a:r>
                <a:r>
                  <a:rPr lang="en-US" sz="2400" dirty="0" smtClean="0">
                    <a:latin typeface="+mj-lt"/>
                  </a:rPr>
                  <a:t>structures</a:t>
                </a:r>
              </a:p>
              <a:p>
                <a:pPr marL="800100" lvl="1" indent="-342900">
                  <a:buFont typeface="Arial" charset="0"/>
                  <a:buChar char="•"/>
                </a:pPr>
                <a:r>
                  <a:rPr lang="en-US" sz="2400" dirty="0" smtClean="0">
                    <a:latin typeface="+mj-lt"/>
                  </a:rPr>
                  <a:t>Finding </a:t>
                </a:r>
                <a:r>
                  <a:rPr lang="en-US" sz="2400" dirty="0">
                    <a:latin typeface="+mj-lt"/>
                  </a:rPr>
                  <a:t>the most relevant entity type within a given </a:t>
                </a:r>
                <a:r>
                  <a:rPr lang="en-US" sz="2400" dirty="0" smtClean="0">
                    <a:latin typeface="+mj-lt"/>
                  </a:rPr>
                  <a:t>context</a:t>
                </a:r>
              </a:p>
              <a:p>
                <a:pPr marL="800100" lvl="1" indent="-342900">
                  <a:buFont typeface="Arial" charset="0"/>
                  <a:buChar char="•"/>
                </a:pPr>
                <a:r>
                  <a:rPr lang="en-US" sz="2400" dirty="0" smtClean="0">
                    <a:latin typeface="+mj-lt"/>
                  </a:rPr>
                  <a:t>Assess which entity’s properties are </a:t>
                </a:r>
                <a:r>
                  <a:rPr lang="en-US" sz="2400" dirty="0">
                    <a:latin typeface="+mj-lt"/>
                  </a:rPr>
                  <a:t>more </a:t>
                </a:r>
                <a:r>
                  <a:rPr lang="en-US" sz="2400" b="1" dirty="0" smtClean="0">
                    <a:latin typeface="+mj-lt"/>
                  </a:rPr>
                  <a:t>important</a:t>
                </a:r>
                <a:r>
                  <a:rPr lang="en-US" sz="2400" dirty="0" smtClean="0">
                    <a:latin typeface="+mj-lt"/>
                  </a:rPr>
                  <a:t> </a:t>
                </a:r>
                <a:r>
                  <a:rPr lang="en-US" sz="2400" dirty="0">
                    <a:latin typeface="+mj-lt"/>
                  </a:rPr>
                  <a:t>than others for particular </a:t>
                </a:r>
                <a:r>
                  <a:rPr lang="en-US" sz="2400" dirty="0" smtClean="0">
                    <a:latin typeface="+mj-lt"/>
                  </a:rPr>
                  <a:t>tasks</a:t>
                </a:r>
              </a:p>
              <a:p>
                <a:pPr marL="800100" lvl="1" indent="-342900">
                  <a:buFont typeface="Arial" charset="0"/>
                  <a:buChar char="•"/>
                </a:pPr>
                <a:r>
                  <a:rPr lang="en-US" sz="2400" dirty="0" smtClean="0">
                    <a:latin typeface="+mj-lt"/>
                  </a:rPr>
                  <a:t>The </a:t>
                </a:r>
                <a:r>
                  <a:rPr lang="en-US" sz="2400" dirty="0">
                    <a:latin typeface="+mj-lt"/>
                  </a:rPr>
                  <a:t>vast amount of data available </a:t>
                </a:r>
                <a:r>
                  <a:rPr lang="en-US" sz="2400" dirty="0" smtClean="0">
                    <a:latin typeface="+mj-lt"/>
                  </a:rPr>
                  <a:t>in social networks makes it hard </a:t>
                </a:r>
                <a:r>
                  <a:rPr lang="en-US" sz="2400" dirty="0">
                    <a:latin typeface="+mj-lt"/>
                  </a:rPr>
                  <a:t>to spot what is relevant in a timely manner</a:t>
                </a:r>
                <a:endParaRPr lang="en-US" sz="2400" dirty="0" smtClean="0">
                  <a:latin typeface="+mj-lt"/>
                </a:endParaRPr>
              </a:p>
              <a:p>
                <a:pPr marL="800100" lvl="1" indent="-342900">
                  <a:buFont typeface="Arial" charset="0"/>
                  <a:buChar char="•"/>
                </a:pPr>
                <a:endParaRPr lang="en-US" sz="2400" dirty="0">
                  <a:latin typeface="+mj-lt"/>
                </a:endParaRPr>
              </a:p>
            </p:txBody>
          </p:sp>
          <p:pic>
            <p:nvPicPr>
              <p:cNvPr id="14" name="Picture 13"/>
              <p:cNvPicPr>
                <a:picLocks noChangeAspect="1"/>
              </p:cNvPicPr>
              <p:nvPr/>
            </p:nvPicPr>
            <p:blipFill>
              <a:blip r:embed="rId4"/>
              <a:stretch>
                <a:fillRect/>
              </a:stretch>
            </p:blipFill>
            <p:spPr>
              <a:xfrm>
                <a:off x="4752708" y="1983336"/>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a:stretch>
                <a:fillRect/>
              </a:stretch>
            </p:blipFill>
            <p:spPr>
              <a:xfrm>
                <a:off x="5037378" y="1961717"/>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4"/>
              <a:stretch>
                <a:fillRect/>
              </a:stretch>
            </p:blipFill>
            <p:spPr>
              <a:xfrm>
                <a:off x="8582491" y="2368650"/>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stretch>
                <a:fillRect/>
              </a:stretch>
            </p:blipFill>
            <p:spPr>
              <a:xfrm>
                <a:off x="8867161" y="234703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a:stretch>
                <a:fillRect/>
              </a:stretch>
            </p:blipFill>
            <p:spPr>
              <a:xfrm>
                <a:off x="11440297" y="2726085"/>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1" name="Picture 20"/>
            <p:cNvPicPr>
              <a:picLocks noChangeAspect="1"/>
            </p:cNvPicPr>
            <p:nvPr/>
          </p:nvPicPr>
          <p:blipFill>
            <a:blip r:embed="rId5"/>
            <a:stretch>
              <a:fillRect/>
            </a:stretch>
          </p:blipFill>
          <p:spPr>
            <a:xfrm>
              <a:off x="4577539" y="3756336"/>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sp>
        <p:nvSpPr>
          <p:cNvPr id="23" name="TextBox 22"/>
          <p:cNvSpPr txBox="1"/>
          <p:nvPr/>
        </p:nvSpPr>
        <p:spPr>
          <a:xfrm>
            <a:off x="261257" y="1335677"/>
            <a:ext cx="4931671" cy="830997"/>
          </a:xfrm>
          <a:prstGeom prst="rect">
            <a:avLst/>
          </a:prstGeom>
          <a:noFill/>
        </p:spPr>
        <p:txBody>
          <a:bodyPr wrap="none" rtlCol="0">
            <a:spAutoFit/>
          </a:bodyPr>
          <a:lstStyle/>
          <a:p>
            <a:pPr marL="342900" indent="-342900">
              <a:buFont typeface="Arial" charset="0"/>
              <a:buChar char="•"/>
            </a:pPr>
            <a:r>
              <a:rPr lang="en-US" sz="2400" b="1" dirty="0">
                <a:solidFill>
                  <a:srgbClr val="000000"/>
                </a:solidFill>
                <a:latin typeface="+mj-lt"/>
              </a:rPr>
              <a:t>Dataset Integration and Enrichment</a:t>
            </a:r>
          </a:p>
          <a:p>
            <a:endParaRPr lang="en-US" sz="2400" dirty="0">
              <a:latin typeface="+mj-lt"/>
            </a:endParaRPr>
          </a:p>
        </p:txBody>
      </p:sp>
    </p:spTree>
    <p:extLst>
      <p:ext uri="{BB962C8B-B14F-4D97-AF65-F5344CB8AC3E}">
        <p14:creationId xmlns:p14="http://schemas.microsoft.com/office/powerpoint/2010/main" val="261109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11</a:t>
            </a:fld>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336" y="880536"/>
            <a:ext cx="7291238" cy="5412202"/>
          </a:xfrm>
          <a:prstGeom prst="rect">
            <a:avLst/>
          </a:prstGeom>
        </p:spPr>
      </p:pic>
      <p:grpSp>
        <p:nvGrpSpPr>
          <p:cNvPr id="28" name="Group 27"/>
          <p:cNvGrpSpPr/>
          <p:nvPr/>
        </p:nvGrpSpPr>
        <p:grpSpPr>
          <a:xfrm>
            <a:off x="261257" y="906413"/>
            <a:ext cx="11600064" cy="3113496"/>
            <a:chOff x="261257" y="906413"/>
            <a:chExt cx="11600064" cy="3113496"/>
          </a:xfrm>
        </p:grpSpPr>
        <p:grpSp>
          <p:nvGrpSpPr>
            <p:cNvPr id="18" name="Group 17"/>
            <p:cNvGrpSpPr/>
            <p:nvPr/>
          </p:nvGrpSpPr>
          <p:grpSpPr>
            <a:xfrm>
              <a:off x="588585" y="906413"/>
              <a:ext cx="11272736" cy="3113496"/>
              <a:chOff x="588585" y="906413"/>
              <a:chExt cx="11272736" cy="3113496"/>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514196"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5386" y="2383604"/>
            <a:ext cx="6977621" cy="1002169"/>
            <a:chOff x="255386" y="2383604"/>
            <a:chExt cx="6977621" cy="1002169"/>
          </a:xfrm>
        </p:grpSpPr>
        <p:grpSp>
          <p:nvGrpSpPr>
            <p:cNvPr id="20" name="Group 19"/>
            <p:cNvGrpSpPr/>
            <p:nvPr/>
          </p:nvGrpSpPr>
          <p:grpSpPr>
            <a:xfrm>
              <a:off x="588585" y="2383604"/>
              <a:ext cx="6644422" cy="1002169"/>
              <a:chOff x="588585" y="2383604"/>
              <a:chExt cx="6644422" cy="1002169"/>
            </a:xfrm>
          </p:grpSpPr>
          <p:sp>
            <p:nvSpPr>
              <p:cNvPr id="14" name="TextBox 13"/>
              <p:cNvSpPr txBox="1"/>
              <p:nvPr/>
            </p:nvSpPr>
            <p:spPr>
              <a:xfrm>
                <a:off x="588585" y="2739442"/>
                <a:ext cx="1605183" cy="646331"/>
              </a:xfrm>
              <a:prstGeom prst="rect">
                <a:avLst/>
              </a:prstGeom>
              <a:noFill/>
            </p:spPr>
            <p:txBody>
              <a:bodyPr wrap="none" rtlCol="0">
                <a:spAutoFit/>
              </a:bodyPr>
              <a:lstStyle/>
              <a:p>
                <a:r>
                  <a:rPr lang="en-US" dirty="0">
                    <a:latin typeface="+mj-lt"/>
                  </a:rPr>
                  <a:t>Dataset </a:t>
                </a:r>
                <a:r>
                  <a:rPr lang="en-US" dirty="0" smtClean="0">
                    <a:latin typeface="+mj-lt"/>
                  </a:rPr>
                  <a:t>Quality</a:t>
                </a:r>
                <a:endParaRPr lang="en-US" dirty="0">
                  <a:latin typeface="+mj-lt"/>
                </a:endParaRPr>
              </a:p>
              <a:p>
                <a:endParaRPr lang="en-US" dirty="0">
                  <a:latin typeface="+mj-lt"/>
                </a:endParaRPr>
              </a:p>
            </p:txBody>
          </p:sp>
          <p:sp>
            <p:nvSpPr>
              <p:cNvPr id="19" name="Rectangle 18"/>
              <p:cNvSpPr/>
              <p:nvPr/>
            </p:nvSpPr>
            <p:spPr>
              <a:xfrm>
                <a:off x="6390526" y="2383604"/>
                <a:ext cx="842481" cy="986320"/>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255386" y="2861792"/>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5386" y="906413"/>
            <a:ext cx="11605934" cy="5304688"/>
            <a:chOff x="255386" y="906413"/>
            <a:chExt cx="11605934" cy="5304688"/>
          </a:xfrm>
        </p:grpSpPr>
        <p:grpSp>
          <p:nvGrpSpPr>
            <p:cNvPr id="24" name="Group 23"/>
            <p:cNvGrpSpPr/>
            <p:nvPr/>
          </p:nvGrpSpPr>
          <p:grpSpPr>
            <a:xfrm>
              <a:off x="588585" y="906413"/>
              <a:ext cx="11272735" cy="5304688"/>
              <a:chOff x="588585" y="906413"/>
              <a:chExt cx="11272735" cy="5304688"/>
            </a:xfrm>
          </p:grpSpPr>
          <p:sp>
            <p:nvSpPr>
              <p:cNvPr id="15" name="TextBox 14"/>
              <p:cNvSpPr txBox="1"/>
              <p:nvPr/>
            </p:nvSpPr>
            <p:spPr>
              <a:xfrm>
                <a:off x="588585" y="3721334"/>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1" name="Rectangle 20"/>
              <p:cNvSpPr/>
              <p:nvPr/>
            </p:nvSpPr>
            <p:spPr>
              <a:xfrm>
                <a:off x="4585903" y="4044500"/>
                <a:ext cx="7275417" cy="2166601"/>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101532" y="906413"/>
                <a:ext cx="175978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55386" y="38190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29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a:t>
            </a:r>
          </a:p>
          <a:p>
            <a:pPr marL="0" lvl="1" algn="ctr"/>
            <a:endParaRPr lang="en-US" sz="4000" dirty="0" smtClean="0">
              <a:latin typeface="+mj-lt"/>
            </a:endParaRPr>
          </a:p>
          <a:p>
            <a:pPr marL="0" lvl="1" algn="ctr"/>
            <a:r>
              <a:rPr lang="en-US" sz="4000" dirty="0" smtClean="0">
                <a:latin typeface="+mj-lt"/>
              </a:rPr>
              <a:t>Towards A Complete Dataset Profile</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12</a:t>
            </a:fld>
            <a:endParaRPr lang="en-US" dirty="0"/>
          </a:p>
        </p:txBody>
      </p:sp>
      <p:sp>
        <p:nvSpPr>
          <p:cNvPr id="12" name="TextBox 11"/>
          <p:cNvSpPr txBox="1"/>
          <p:nvPr/>
        </p:nvSpPr>
        <p:spPr>
          <a:xfrm>
            <a:off x="882434" y="3146975"/>
            <a:ext cx="4644156" cy="3046988"/>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Maintenance &amp; Discovery</a:t>
            </a:r>
          </a:p>
          <a:p>
            <a:pPr marL="285750" indent="-285750">
              <a:buFont typeface="Wingdings" charset="2"/>
              <a:buChar char="§"/>
            </a:pPr>
            <a:r>
              <a:rPr lang="en-US" sz="2400" dirty="0" smtClean="0">
                <a:latin typeface="+mj-lt"/>
              </a:rPr>
              <a:t>Dataset Quality	</a:t>
            </a: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alphaModFix amt="5000"/>
          </a:blip>
          <a:stretch>
            <a:fillRect/>
          </a:stretch>
        </p:blipFill>
        <p:spPr>
          <a:xfrm>
            <a:off x="2986631" y="9617"/>
            <a:ext cx="9205369" cy="685800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Dataset Metadata/Profile</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13</a:t>
            </a:fld>
            <a:endParaRPr lang="en-US" dirty="0">
              <a:latin typeface="+mj-lt"/>
            </a:endParaRPr>
          </a:p>
        </p:txBody>
      </p:sp>
      <p:sp>
        <p:nvSpPr>
          <p:cNvPr id="12" name="TextBox 11"/>
          <p:cNvSpPr txBox="1"/>
          <p:nvPr/>
        </p:nvSpPr>
        <p:spPr>
          <a:xfrm>
            <a:off x="601345" y="1256135"/>
            <a:ext cx="10749823" cy="1200329"/>
          </a:xfrm>
          <a:prstGeom prst="rect">
            <a:avLst/>
          </a:prstGeom>
          <a:noFill/>
        </p:spPr>
        <p:txBody>
          <a:bodyPr wrap="square" rtlCol="0">
            <a:spAutoFit/>
          </a:bodyPr>
          <a:lstStyle/>
          <a:p>
            <a:pPr algn="ctr">
              <a:lnSpc>
                <a:spcPct val="150000"/>
              </a:lnSpc>
            </a:pPr>
            <a:r>
              <a:rPr lang="en-US" sz="2400" b="1" dirty="0" smtClean="0">
                <a:solidFill>
                  <a:srgbClr val="FFC000"/>
                </a:solidFill>
                <a:latin typeface="+mj-lt"/>
              </a:rPr>
              <a:t>Metadata</a:t>
            </a:r>
            <a:r>
              <a:rPr lang="en-US" sz="2400" dirty="0" smtClean="0">
                <a:solidFill>
                  <a:srgbClr val="FFC000"/>
                </a:solidFill>
                <a:latin typeface="+mj-lt"/>
              </a:rPr>
              <a:t> </a:t>
            </a:r>
            <a:r>
              <a:rPr lang="en-US" sz="2400" dirty="0" smtClean="0">
                <a:latin typeface="+mj-lt"/>
              </a:rPr>
              <a:t>is structured information that describes, explains, locates or otherwise makes it easier to retrieve use or manage information resources</a:t>
            </a:r>
          </a:p>
        </p:txBody>
      </p:sp>
      <p:sp>
        <p:nvSpPr>
          <p:cNvPr id="14" name="TextBox 13"/>
          <p:cNvSpPr txBox="1"/>
          <p:nvPr/>
        </p:nvSpPr>
        <p:spPr>
          <a:xfrm>
            <a:off x="-13240" y="3291525"/>
            <a:ext cx="2829169" cy="1200329"/>
          </a:xfrm>
          <a:prstGeom prst="rect">
            <a:avLst/>
          </a:prstGeom>
          <a:noFill/>
        </p:spPr>
        <p:txBody>
          <a:bodyPr wrap="square" rtlCol="0">
            <a:spAutoFit/>
          </a:bodyPr>
          <a:lstStyle/>
          <a:p>
            <a:pPr algn="ctr"/>
            <a:r>
              <a:rPr lang="en-US" sz="2400" dirty="0" smtClean="0">
                <a:latin typeface="+mj-lt"/>
              </a:rPr>
              <a:t>Data Discovery, exploration and reuse</a:t>
            </a:r>
            <a:endParaRPr lang="en-US" sz="2400" dirty="0">
              <a:latin typeface="+mj-lt"/>
            </a:endParaRPr>
          </a:p>
        </p:txBody>
      </p:sp>
      <p:sp>
        <p:nvSpPr>
          <p:cNvPr id="15" name="TextBox 14"/>
          <p:cNvSpPr txBox="1"/>
          <p:nvPr/>
        </p:nvSpPr>
        <p:spPr>
          <a:xfrm>
            <a:off x="3804806" y="3576220"/>
            <a:ext cx="3001108" cy="1200329"/>
          </a:xfrm>
          <a:prstGeom prst="rect">
            <a:avLst/>
          </a:prstGeom>
          <a:noFill/>
        </p:spPr>
        <p:txBody>
          <a:bodyPr wrap="square" rtlCol="0">
            <a:spAutoFit/>
          </a:bodyPr>
          <a:lstStyle/>
          <a:p>
            <a:pPr lvl="1" algn="ctr"/>
            <a:r>
              <a:rPr lang="en-US" sz="2400" dirty="0">
                <a:latin typeface="+mj-lt"/>
              </a:rPr>
              <a:t>Organization </a:t>
            </a:r>
            <a:endParaRPr lang="en-US" sz="2400" dirty="0" smtClean="0">
              <a:latin typeface="+mj-lt"/>
            </a:endParaRPr>
          </a:p>
          <a:p>
            <a:pPr lvl="1" algn="ctr"/>
            <a:r>
              <a:rPr lang="en-US" sz="2400" dirty="0" smtClean="0">
                <a:latin typeface="+mj-lt"/>
              </a:rPr>
              <a:t>&amp; </a:t>
            </a:r>
          </a:p>
          <a:p>
            <a:pPr lvl="1" algn="ctr"/>
            <a:r>
              <a:rPr lang="en-US" sz="2400" dirty="0" smtClean="0">
                <a:latin typeface="+mj-lt"/>
              </a:rPr>
              <a:t>identification</a:t>
            </a:r>
            <a:endParaRPr lang="en-US" sz="2400" dirty="0">
              <a:latin typeface="+mj-lt"/>
            </a:endParaRPr>
          </a:p>
        </p:txBody>
      </p:sp>
      <p:sp>
        <p:nvSpPr>
          <p:cNvPr id="16" name="Rectangle 15"/>
          <p:cNvSpPr/>
          <p:nvPr/>
        </p:nvSpPr>
        <p:spPr>
          <a:xfrm>
            <a:off x="8299229" y="3283564"/>
            <a:ext cx="2694841" cy="1200329"/>
          </a:xfrm>
          <a:prstGeom prst="rect">
            <a:avLst/>
          </a:prstGeom>
        </p:spPr>
        <p:txBody>
          <a:bodyPr wrap="square">
            <a:spAutoFit/>
          </a:bodyPr>
          <a:lstStyle/>
          <a:p>
            <a:pPr lvl="1" algn="ctr"/>
            <a:r>
              <a:rPr lang="en-US" sz="2400" dirty="0">
                <a:latin typeface="+mj-lt"/>
              </a:rPr>
              <a:t>Archiving </a:t>
            </a:r>
            <a:endParaRPr lang="en-US" sz="2400" dirty="0" smtClean="0">
              <a:latin typeface="+mj-lt"/>
            </a:endParaRPr>
          </a:p>
          <a:p>
            <a:pPr lvl="1" algn="ctr"/>
            <a:r>
              <a:rPr lang="en-US" sz="2400" dirty="0" smtClean="0">
                <a:latin typeface="+mj-lt"/>
              </a:rPr>
              <a:t>&amp;</a:t>
            </a:r>
          </a:p>
          <a:p>
            <a:pPr lvl="1" algn="ctr"/>
            <a:r>
              <a:rPr lang="en-US" sz="2400" dirty="0" smtClean="0">
                <a:latin typeface="+mj-lt"/>
              </a:rPr>
              <a:t>preservation</a:t>
            </a:r>
            <a:endParaRPr lang="en-US" sz="2400" dirty="0">
              <a:latin typeface="+mj-lt"/>
            </a:endParaRPr>
          </a:p>
        </p:txBody>
      </p:sp>
      <p:sp>
        <p:nvSpPr>
          <p:cNvPr id="17" name="Bent-Up Arrow 16"/>
          <p:cNvSpPr/>
          <p:nvPr/>
        </p:nvSpPr>
        <p:spPr>
          <a:xfrm flipV="1">
            <a:off x="7400145" y="2927861"/>
            <a:ext cx="2546656" cy="205707"/>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8" name="Bent-Up Arrow 17"/>
          <p:cNvSpPr/>
          <p:nvPr/>
        </p:nvSpPr>
        <p:spPr>
          <a:xfrm flipH="1" flipV="1">
            <a:off x="1268151" y="2927860"/>
            <a:ext cx="6131993" cy="160968"/>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9" name="Down Arrow 18"/>
          <p:cNvSpPr/>
          <p:nvPr/>
        </p:nvSpPr>
        <p:spPr>
          <a:xfrm>
            <a:off x="5476907" y="2931439"/>
            <a:ext cx="45719" cy="53062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pic>
        <p:nvPicPr>
          <p:cNvPr id="20" name="Picture 19"/>
          <p:cNvPicPr>
            <a:picLocks noChangeAspect="1"/>
          </p:cNvPicPr>
          <p:nvPr/>
        </p:nvPicPr>
        <p:blipFill>
          <a:blip r:embed="rId5"/>
          <a:stretch>
            <a:fillRect/>
          </a:stretch>
        </p:blipFill>
        <p:spPr>
          <a:xfrm>
            <a:off x="269924" y="1151755"/>
            <a:ext cx="574136" cy="430602"/>
          </a:xfrm>
          <a:prstGeom prst="rect">
            <a:avLst/>
          </a:prstGeom>
        </p:spPr>
      </p:pic>
      <p:pic>
        <p:nvPicPr>
          <p:cNvPr id="21" name="Picture 20"/>
          <p:cNvPicPr>
            <a:picLocks noChangeAspect="1"/>
          </p:cNvPicPr>
          <p:nvPr/>
        </p:nvPicPr>
        <p:blipFill>
          <a:blip r:embed="rId6"/>
          <a:stretch>
            <a:fillRect/>
          </a:stretch>
        </p:blipFill>
        <p:spPr>
          <a:xfrm>
            <a:off x="10314498" y="2229353"/>
            <a:ext cx="548257" cy="411193"/>
          </a:xfrm>
          <a:prstGeom prst="rect">
            <a:avLst/>
          </a:prstGeom>
        </p:spPr>
      </p:pic>
    </p:spTree>
    <p:extLst>
      <p:ext uri="{BB962C8B-B14F-4D97-AF65-F5344CB8AC3E}">
        <p14:creationId xmlns:p14="http://schemas.microsoft.com/office/powerpoint/2010/main" val="705136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Data Portals/Data Management Systems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14</a:t>
            </a:fld>
            <a:endParaRPr lang="en-US" dirty="0">
              <a:latin typeface="+mj-lt"/>
            </a:endParaRPr>
          </a:p>
        </p:txBody>
      </p:sp>
      <p:sp>
        <p:nvSpPr>
          <p:cNvPr id="12" name="TextBox 11"/>
          <p:cNvSpPr txBox="1"/>
          <p:nvPr/>
        </p:nvSpPr>
        <p:spPr>
          <a:xfrm>
            <a:off x="261256" y="1077686"/>
            <a:ext cx="9097347" cy="5078313"/>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Data Portals (Catalogs) are the entry points to discover published datasets</a:t>
            </a:r>
          </a:p>
          <a:p>
            <a:pPr marL="285750" indent="-285750">
              <a:lnSpc>
                <a:spcPct val="150000"/>
              </a:lnSpc>
              <a:buFont typeface="Wingdings" charset="2"/>
              <a:buChar char="§"/>
            </a:pPr>
            <a:r>
              <a:rPr lang="en-US" sz="2400" dirty="0" smtClean="0">
                <a:latin typeface="+mj-lt"/>
              </a:rPr>
              <a:t>Data Portals are a curated collection of datasets metadata providing a set discovery and integration services.</a:t>
            </a:r>
          </a:p>
          <a:p>
            <a:pPr marL="285750" indent="-285750">
              <a:lnSpc>
                <a:spcPct val="150000"/>
              </a:lnSpc>
              <a:buFont typeface="Wingdings" charset="2"/>
              <a:buChar char="§"/>
            </a:pPr>
            <a:r>
              <a:rPr lang="en-US" sz="2400" dirty="0" smtClean="0">
                <a:latin typeface="+mj-lt"/>
              </a:rPr>
              <a:t>Data Portals can be private like </a:t>
            </a:r>
            <a:r>
              <a:rPr lang="en-US" u="sng" dirty="0" err="1" smtClean="0">
                <a:solidFill>
                  <a:schemeClr val="tx1">
                    <a:lumMod val="50000"/>
                    <a:lumOff val="50000"/>
                  </a:schemeClr>
                </a:solidFill>
                <a:latin typeface="+mj-lt"/>
                <a:ea typeface="Andale Mono" charset="0"/>
                <a:cs typeface="Andale Mono" charset="0"/>
                <a:hlinkClick r:id="rId5"/>
              </a:rPr>
              <a:t>datahub.io</a:t>
            </a:r>
            <a:r>
              <a:rPr lang="en-US" sz="2400" dirty="0" smtClean="0">
                <a:latin typeface="+mj-lt"/>
              </a:rPr>
              <a:t>, </a:t>
            </a:r>
            <a:r>
              <a:rPr lang="en-US" u="sng" dirty="0" err="1" smtClean="0">
                <a:solidFill>
                  <a:schemeClr val="tx1">
                    <a:lumMod val="50000"/>
                    <a:lumOff val="50000"/>
                  </a:schemeClr>
                </a:solidFill>
                <a:latin typeface="+mj-lt"/>
                <a:ea typeface="Andale Mono" charset="0"/>
                <a:cs typeface="Andale Mono" charset="0"/>
                <a:hlinkClick r:id="rId6"/>
              </a:rPr>
              <a:t>publicdata.eu</a:t>
            </a:r>
            <a:r>
              <a:rPr lang="en-US" sz="2400" dirty="0" smtClean="0">
                <a:latin typeface="+mj-lt"/>
              </a:rPr>
              <a:t> or private like </a:t>
            </a:r>
            <a:r>
              <a:rPr lang="en-US" dirty="0" err="1" smtClean="0">
                <a:solidFill>
                  <a:schemeClr val="tx1">
                    <a:lumMod val="50000"/>
                    <a:lumOff val="50000"/>
                  </a:schemeClr>
                </a:solidFill>
                <a:latin typeface="+mj-lt"/>
                <a:ea typeface="Andale Mono" charset="0"/>
                <a:cs typeface="Andale Mono" charset="0"/>
                <a:hlinkClick r:id="rId7" action="ppaction://hlinkfile"/>
              </a:rPr>
              <a:t>enigma.io</a:t>
            </a:r>
            <a:r>
              <a:rPr lang="en-US" sz="2400" dirty="0" smtClean="0">
                <a:latin typeface="+mj-lt"/>
              </a:rPr>
              <a:t> or </a:t>
            </a:r>
            <a:r>
              <a:rPr lang="en-US" u="sng" dirty="0" err="1" smtClean="0">
                <a:solidFill>
                  <a:schemeClr val="tx1">
                    <a:lumMod val="50000"/>
                    <a:lumOff val="50000"/>
                  </a:schemeClr>
                </a:solidFill>
                <a:latin typeface="+mj-lt"/>
                <a:ea typeface="Andale Mono" charset="0"/>
                <a:cs typeface="Andale Mono" charset="0"/>
                <a:hlinkClick r:id="rId8"/>
              </a:rPr>
              <a:t>quandle.com</a:t>
            </a:r>
            <a:endParaRPr lang="en-US" u="sng" dirty="0" smtClean="0">
              <a:solidFill>
                <a:schemeClr val="tx1">
                  <a:lumMod val="50000"/>
                  <a:lumOff val="50000"/>
                </a:schemeClr>
              </a:solidFill>
              <a:latin typeface="+mj-lt"/>
              <a:ea typeface="Andale Mono" charset="0"/>
              <a:cs typeface="Andale Mono" charset="0"/>
            </a:endParaRPr>
          </a:p>
          <a:p>
            <a:pPr marL="285750" indent="-285750">
              <a:lnSpc>
                <a:spcPct val="150000"/>
              </a:lnSpc>
              <a:buFont typeface="Wingdings" charset="2"/>
              <a:buChar char="§"/>
            </a:pPr>
            <a:r>
              <a:rPr lang="en-US" sz="2400" dirty="0" smtClean="0">
                <a:latin typeface="+mj-lt"/>
              </a:rPr>
              <a:t>Portals are built on top of Data Management Systems (</a:t>
            </a:r>
            <a:r>
              <a:rPr lang="en-US" sz="2400" b="1" dirty="0" smtClean="0">
                <a:latin typeface="+mj-lt"/>
              </a:rPr>
              <a:t>DMS</a:t>
            </a:r>
            <a:r>
              <a:rPr lang="en-US" sz="2400" dirty="0" smtClean="0">
                <a:latin typeface="+mj-lt"/>
              </a:rPr>
              <a:t>) like CKAN, DKAN and </a:t>
            </a:r>
            <a:r>
              <a:rPr lang="en-US" sz="2400" dirty="0" err="1" smtClean="0">
                <a:latin typeface="+mj-lt"/>
              </a:rPr>
              <a:t>Socrata</a:t>
            </a:r>
            <a:endParaRPr lang="en-US" sz="2400" dirty="0" smtClean="0">
              <a:latin typeface="+mj-lt"/>
            </a:endParaRPr>
          </a:p>
          <a:p>
            <a:pPr marL="285750" indent="-285750">
              <a:lnSpc>
                <a:spcPct val="150000"/>
              </a:lnSpc>
              <a:buFont typeface="Wingdings" charset="2"/>
              <a:buChar char="§"/>
            </a:pPr>
            <a:endParaRPr lang="en-US" sz="2400" dirty="0">
              <a:latin typeface="+mj-lt"/>
            </a:endParaRPr>
          </a:p>
        </p:txBody>
      </p:sp>
      <p:grpSp>
        <p:nvGrpSpPr>
          <p:cNvPr id="13" name="Group 12"/>
          <p:cNvGrpSpPr/>
          <p:nvPr/>
        </p:nvGrpSpPr>
        <p:grpSpPr>
          <a:xfrm>
            <a:off x="9865983" y="3304854"/>
            <a:ext cx="1713452" cy="640751"/>
            <a:chOff x="2635676" y="4531787"/>
            <a:chExt cx="1713452" cy="640751"/>
          </a:xfrm>
        </p:grpSpPr>
        <p:pic>
          <p:nvPicPr>
            <p:cNvPr id="14" name="Picture 13"/>
            <p:cNvPicPr>
              <a:picLocks noChangeAspect="1"/>
            </p:cNvPicPr>
            <p:nvPr/>
          </p:nvPicPr>
          <p:blipFill>
            <a:blip r:embed="rId9"/>
            <a:stretch>
              <a:fillRect/>
            </a:stretch>
          </p:blipFill>
          <p:spPr>
            <a:xfrm>
              <a:off x="2635676" y="4584900"/>
              <a:ext cx="1254664" cy="470499"/>
            </a:xfrm>
            <a:prstGeom prst="rect">
              <a:avLst/>
            </a:prstGeom>
          </p:spPr>
        </p:pic>
        <p:pic>
          <p:nvPicPr>
            <p:cNvPr id="15" name="Picture 14"/>
            <p:cNvPicPr>
              <a:picLocks noChangeAspect="1"/>
            </p:cNvPicPr>
            <p:nvPr/>
          </p:nvPicPr>
          <p:blipFill>
            <a:blip r:embed="rId10"/>
            <a:stretch>
              <a:fillRect/>
            </a:stretch>
          </p:blipFill>
          <p:spPr>
            <a:xfrm>
              <a:off x="3708377" y="4531787"/>
              <a:ext cx="640751" cy="640751"/>
            </a:xfrm>
            <a:prstGeom prst="rect">
              <a:avLst/>
            </a:prstGeom>
          </p:spPr>
        </p:pic>
      </p:grpSp>
      <p:pic>
        <p:nvPicPr>
          <p:cNvPr id="18" name="Picture 17"/>
          <p:cNvPicPr>
            <a:picLocks noChangeAspect="1"/>
          </p:cNvPicPr>
          <p:nvPr/>
        </p:nvPicPr>
        <p:blipFill>
          <a:blip r:embed="rId11" cstate="print"/>
          <a:stretch>
            <a:fillRect/>
          </a:stretch>
        </p:blipFill>
        <p:spPr>
          <a:xfrm>
            <a:off x="9708137" y="1111051"/>
            <a:ext cx="2155371" cy="2155371"/>
          </a:xfrm>
          <a:prstGeom prst="rect">
            <a:avLst/>
          </a:prstGeom>
        </p:spPr>
      </p:pic>
      <p:pic>
        <p:nvPicPr>
          <p:cNvPr id="19" name="Picture 18"/>
          <p:cNvPicPr>
            <a:picLocks noChangeAspect="1"/>
          </p:cNvPicPr>
          <p:nvPr/>
        </p:nvPicPr>
        <p:blipFill>
          <a:blip r:embed="rId12" cstate="print"/>
          <a:stretch>
            <a:fillRect/>
          </a:stretch>
        </p:blipFill>
        <p:spPr>
          <a:xfrm>
            <a:off x="10247060" y="3891288"/>
            <a:ext cx="1003438" cy="225774"/>
          </a:xfrm>
          <a:prstGeom prst="rect">
            <a:avLst/>
          </a:prstGeom>
        </p:spPr>
      </p:pic>
    </p:spTree>
    <p:extLst>
      <p:ext uri="{BB962C8B-B14F-4D97-AF65-F5344CB8AC3E}">
        <p14:creationId xmlns:p14="http://schemas.microsoft.com/office/powerpoint/2010/main" val="1472013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Dataset Models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15</a:t>
            </a:fld>
            <a:endParaRPr lang="en-US" dirty="0"/>
          </a:p>
        </p:txBody>
      </p:sp>
      <p:sp>
        <p:nvSpPr>
          <p:cNvPr id="12" name="Rectangle 11"/>
          <p:cNvSpPr/>
          <p:nvPr/>
        </p:nvSpPr>
        <p:spPr>
          <a:xfrm>
            <a:off x="146278" y="939659"/>
            <a:ext cx="11785557" cy="6186309"/>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Data </a:t>
            </a:r>
            <a:r>
              <a:rPr lang="en-US" sz="2400" dirty="0">
                <a:latin typeface="+mj-lt"/>
              </a:rPr>
              <a:t>Catalog Vocabulary </a:t>
            </a:r>
            <a:r>
              <a:rPr lang="en-US" sz="2400" dirty="0" smtClean="0">
                <a:latin typeface="+mj-lt"/>
              </a:rPr>
              <a:t>(</a:t>
            </a:r>
            <a:r>
              <a:rPr lang="en-US" sz="2400" b="1" dirty="0" smtClean="0">
                <a:latin typeface="+mj-lt"/>
              </a:rPr>
              <a:t>DCAT</a:t>
            </a:r>
            <a:r>
              <a:rPr lang="en-US" sz="2400" dirty="0" smtClean="0">
                <a:latin typeface="+mj-lt"/>
              </a:rPr>
              <a:t>) is </a:t>
            </a:r>
            <a:r>
              <a:rPr lang="en-US" sz="2400" dirty="0">
                <a:latin typeface="+mj-lt"/>
              </a:rPr>
              <a:t>an RDF vocabulary with three main classes: </a:t>
            </a:r>
            <a:r>
              <a:rPr lang="en-US" dirty="0" err="1">
                <a:solidFill>
                  <a:schemeClr val="tx1">
                    <a:lumMod val="50000"/>
                    <a:lumOff val="50000"/>
                  </a:schemeClr>
                </a:solidFill>
                <a:latin typeface="+mj-lt"/>
                <a:ea typeface="Andale Mono" charset="0"/>
                <a:cs typeface="Andale Mono" charset="0"/>
              </a:rPr>
              <a:t>dcat:Catalog</a:t>
            </a:r>
            <a:r>
              <a:rPr lang="en-US" sz="2400" dirty="0">
                <a:latin typeface="+mj-lt"/>
              </a:rPr>
              <a:t>, </a:t>
            </a:r>
            <a:r>
              <a:rPr lang="en-US" dirty="0" err="1">
                <a:solidFill>
                  <a:schemeClr val="tx1">
                    <a:lumMod val="50000"/>
                    <a:lumOff val="50000"/>
                  </a:schemeClr>
                </a:solidFill>
                <a:latin typeface="+mj-lt"/>
                <a:ea typeface="Andale Mono" charset="0"/>
                <a:cs typeface="Andale Mono" charset="0"/>
              </a:rPr>
              <a:t>dcat:Dataset</a:t>
            </a:r>
            <a:r>
              <a:rPr lang="en-US" sz="2400" dirty="0">
                <a:latin typeface="+mj-lt"/>
              </a:rPr>
              <a:t> and </a:t>
            </a:r>
            <a:r>
              <a:rPr lang="en-US" dirty="0" err="1">
                <a:solidFill>
                  <a:schemeClr val="tx1">
                    <a:lumMod val="50000"/>
                    <a:lumOff val="50000"/>
                  </a:schemeClr>
                </a:solidFill>
                <a:latin typeface="+mj-lt"/>
                <a:ea typeface="Andale Mono" charset="0"/>
                <a:cs typeface="Andale Mono" charset="0"/>
              </a:rPr>
              <a:t>dcat:Distribution</a:t>
            </a:r>
            <a:endParaRPr lang="en-US" dirty="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r>
              <a:rPr lang="en-US" sz="2400" b="1" dirty="0" smtClean="0">
                <a:latin typeface="+mj-lt"/>
              </a:rPr>
              <a:t>DCAT-AP</a:t>
            </a:r>
            <a:r>
              <a:rPr lang="en-US" sz="2400" dirty="0" smtClean="0">
                <a:latin typeface="+mj-lt"/>
              </a:rPr>
              <a:t> </a:t>
            </a:r>
            <a:r>
              <a:rPr lang="en-US" sz="2400" dirty="0">
                <a:latin typeface="+mj-lt"/>
              </a:rPr>
              <a:t>defines a minimal set of properties that should be included in a datasets profile by specifying mandatory and optional properties</a:t>
            </a:r>
          </a:p>
          <a:p>
            <a:pPr marL="742950" lvl="1" indent="-285750">
              <a:lnSpc>
                <a:spcPct val="150000"/>
              </a:lnSpc>
              <a:buFont typeface="Wingdings" charset="2"/>
              <a:buChar char="§"/>
            </a:pPr>
            <a:r>
              <a:rPr lang="en-US" sz="2400" dirty="0">
                <a:latin typeface="+mj-lt"/>
              </a:rPr>
              <a:t>The Asset Description Metadata Schema (</a:t>
            </a:r>
            <a:r>
              <a:rPr lang="en-US" sz="2400" b="1" dirty="0" smtClean="0">
                <a:latin typeface="+mj-lt"/>
              </a:rPr>
              <a:t>ADMS</a:t>
            </a:r>
            <a:r>
              <a:rPr lang="en-US" sz="2400" dirty="0">
                <a:latin typeface="+mj-lt"/>
              </a:rPr>
              <a:t>)</a:t>
            </a:r>
            <a:r>
              <a:rPr lang="en-US" sz="2400" dirty="0" smtClean="0">
                <a:latin typeface="+mj-lt"/>
              </a:rPr>
              <a:t> </a:t>
            </a:r>
            <a:r>
              <a:rPr lang="en-US" sz="2400" dirty="0">
                <a:latin typeface="+mj-lt"/>
              </a:rPr>
              <a:t>is used to semantically describe assets (code lists, taxonomies, vocabularies</a:t>
            </a:r>
            <a:r>
              <a:rPr lang="en-US" sz="2400" dirty="0" smtClean="0">
                <a:latin typeface="+mj-lt"/>
              </a:rPr>
              <a:t>)</a:t>
            </a:r>
          </a:p>
          <a:p>
            <a:pPr marL="742950" lvl="1"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r>
              <a:rPr lang="en-US" sz="2400" dirty="0" smtClean="0">
                <a:latin typeface="+mj-lt"/>
              </a:rPr>
              <a:t>Vocabulary of Interlinked Datasets (</a:t>
            </a:r>
            <a:r>
              <a:rPr lang="en-US" sz="2400" b="1" dirty="0" err="1" smtClean="0">
                <a:latin typeface="+mj-lt"/>
              </a:rPr>
              <a:t>VoID</a:t>
            </a:r>
            <a:r>
              <a:rPr lang="en-US" sz="2400" dirty="0" smtClean="0">
                <a:latin typeface="+mj-lt"/>
              </a:rPr>
              <a:t>) </a:t>
            </a:r>
            <a:r>
              <a:rPr lang="en-US" sz="2400" dirty="0">
                <a:latin typeface="+mj-lt"/>
              </a:rPr>
              <a:t>is an RDF vocabulary to describing </a:t>
            </a:r>
            <a:r>
              <a:rPr lang="en-US" sz="2400" dirty="0" smtClean="0">
                <a:latin typeface="+mj-lt"/>
              </a:rPr>
              <a:t>datasets and </a:t>
            </a:r>
            <a:r>
              <a:rPr lang="en-US" sz="2400" dirty="0">
                <a:latin typeface="+mj-lt"/>
              </a:rPr>
              <a:t>the links between </a:t>
            </a:r>
            <a:r>
              <a:rPr lang="en-US" sz="2400" dirty="0" smtClean="0">
                <a:latin typeface="+mj-lt"/>
              </a:rPr>
              <a:t>them </a:t>
            </a:r>
            <a:r>
              <a:rPr lang="en-US" sz="2400" dirty="0" smtClean="0"/>
              <a:t> </a:t>
            </a:r>
            <a:r>
              <a:rPr lang="en-US" sz="2400" dirty="0" smtClean="0">
                <a:latin typeface="+mj-lt"/>
              </a:rPr>
              <a:t>with three </a:t>
            </a:r>
            <a:r>
              <a:rPr lang="en-US" sz="2400" dirty="0">
                <a:latin typeface="+mj-lt"/>
              </a:rPr>
              <a:t>main classes: </a:t>
            </a:r>
            <a:r>
              <a:rPr lang="en-US" dirty="0" err="1">
                <a:solidFill>
                  <a:schemeClr val="tx1">
                    <a:lumMod val="50000"/>
                    <a:lumOff val="50000"/>
                  </a:schemeClr>
                </a:solidFill>
                <a:latin typeface="+mj-lt"/>
                <a:ea typeface="Andale Mono" charset="0"/>
                <a:cs typeface="Andale Mono" charset="0"/>
              </a:rPr>
              <a:t>void:Dataset</a:t>
            </a:r>
            <a:r>
              <a:rPr lang="en-US" dirty="0">
                <a:solidFill>
                  <a:schemeClr val="tx1">
                    <a:lumMod val="50000"/>
                    <a:lumOff val="50000"/>
                  </a:schemeClr>
                </a:solidFill>
                <a:latin typeface="+mj-lt"/>
                <a:ea typeface="Andale Mono" charset="0"/>
                <a:cs typeface="Andale Mono" charset="0"/>
              </a:rPr>
              <a:t>, </a:t>
            </a:r>
            <a:r>
              <a:rPr lang="en-US" dirty="0" err="1">
                <a:solidFill>
                  <a:schemeClr val="tx1">
                    <a:lumMod val="50000"/>
                    <a:lumOff val="50000"/>
                  </a:schemeClr>
                </a:solidFill>
                <a:latin typeface="+mj-lt"/>
                <a:ea typeface="Andale Mono" charset="0"/>
                <a:cs typeface="Andale Mono" charset="0"/>
              </a:rPr>
              <a:t>void:Linkset</a:t>
            </a:r>
            <a:r>
              <a:rPr lang="en-US" dirty="0">
                <a:solidFill>
                  <a:schemeClr val="tx1">
                    <a:lumMod val="50000"/>
                    <a:lumOff val="50000"/>
                  </a:schemeClr>
                </a:solidFill>
                <a:latin typeface="+mj-lt"/>
                <a:ea typeface="Andale Mono" charset="0"/>
                <a:cs typeface="Andale Mono" charset="0"/>
              </a:rPr>
              <a:t> and </a:t>
            </a:r>
            <a:r>
              <a:rPr lang="en-US" dirty="0" err="1">
                <a:solidFill>
                  <a:schemeClr val="tx1">
                    <a:lumMod val="50000"/>
                    <a:lumOff val="50000"/>
                  </a:schemeClr>
                </a:solidFill>
                <a:latin typeface="+mj-lt"/>
                <a:ea typeface="Andale Mono" charset="0"/>
                <a:cs typeface="Andale Mono" charset="0"/>
              </a:rPr>
              <a:t>void:subset</a:t>
            </a:r>
            <a:endParaRPr lang="en-US" dirty="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endParaRPr lang="en-US" sz="2400"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2027984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Dataset Models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16</a:t>
            </a:fld>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
        <p:nvSpPr>
          <p:cNvPr id="14" name="TextBox 13"/>
          <p:cNvSpPr txBox="1"/>
          <p:nvPr/>
        </p:nvSpPr>
        <p:spPr>
          <a:xfrm>
            <a:off x="8298566" y="1809590"/>
            <a:ext cx="3893434" cy="3046988"/>
          </a:xfrm>
          <a:prstGeom prst="rect">
            <a:avLst/>
          </a:prstGeom>
          <a:noFill/>
        </p:spPr>
        <p:txBody>
          <a:bodyPr wrap="square" rtlCol="0">
            <a:spAutoFit/>
          </a:bodyPr>
          <a:lstStyle/>
          <a:p>
            <a:pPr marL="285750" indent="-285750">
              <a:lnSpc>
                <a:spcPct val="150000"/>
              </a:lnSpc>
              <a:buFont typeface="Wingdings" charset="2"/>
              <a:buChar char="§"/>
            </a:pPr>
            <a:r>
              <a:rPr lang="en-US" sz="1600" dirty="0" smtClean="0">
                <a:latin typeface="+mj-lt"/>
              </a:rPr>
              <a:t>Online collection of best practices and case studies to help data publishers</a:t>
            </a:r>
          </a:p>
          <a:p>
            <a:pPr marL="285750" indent="-285750">
              <a:lnSpc>
                <a:spcPct val="150000"/>
              </a:lnSpc>
              <a:buFont typeface="Wingdings" charset="2"/>
              <a:buChar char="§"/>
            </a:pPr>
            <a:r>
              <a:rPr lang="en-US" sz="1600" dirty="0" smtClean="0">
                <a:latin typeface="+mj-lt"/>
              </a:rPr>
              <a:t>POD data model is based on DCAT</a:t>
            </a:r>
          </a:p>
          <a:p>
            <a:pPr marL="285750" indent="-285750">
              <a:lnSpc>
                <a:spcPct val="150000"/>
              </a:lnSpc>
              <a:buFont typeface="Wingdings" charset="2"/>
              <a:buChar char="§"/>
            </a:pPr>
            <a:r>
              <a:rPr lang="en-US" sz="1600" dirty="0" smtClean="0">
                <a:latin typeface="+mj-lt"/>
              </a:rPr>
              <a:t>Similarly to DCAT-AP, POD defines three types of metadata elements: </a:t>
            </a:r>
            <a:r>
              <a:rPr lang="en-US" sz="1200" dirty="0" smtClean="0">
                <a:solidFill>
                  <a:schemeClr val="tx1">
                    <a:lumMod val="50000"/>
                    <a:lumOff val="50000"/>
                  </a:schemeClr>
                </a:solidFill>
                <a:latin typeface="+mj-lt"/>
                <a:ea typeface="Andale Mono" charset="0"/>
                <a:cs typeface="Andale Mono" charset="0"/>
              </a:rPr>
              <a:t>Required, Required-If </a:t>
            </a:r>
            <a:r>
              <a:rPr lang="en-US" sz="1600" dirty="0" smtClean="0">
                <a:latin typeface="+mj-lt"/>
                <a:ea typeface="Andale Mono" charset="0"/>
                <a:cs typeface="Andale Mono" charset="0"/>
              </a:rPr>
              <a:t>and</a:t>
            </a:r>
            <a:r>
              <a:rPr lang="en-US" sz="1600" dirty="0" smtClean="0">
                <a:solidFill>
                  <a:schemeClr val="tx1">
                    <a:lumMod val="50000"/>
                    <a:lumOff val="50000"/>
                  </a:schemeClr>
                </a:solidFill>
                <a:latin typeface="+mj-lt"/>
                <a:ea typeface="Andale Mono" charset="0"/>
                <a:cs typeface="Andale Mono" charset="0"/>
              </a:rPr>
              <a:t> </a:t>
            </a:r>
            <a:r>
              <a:rPr lang="en-US" sz="1200" dirty="0" smtClean="0">
                <a:solidFill>
                  <a:schemeClr val="tx1">
                    <a:lumMod val="50000"/>
                    <a:lumOff val="50000"/>
                  </a:schemeClr>
                </a:solidFill>
                <a:latin typeface="+mj-lt"/>
                <a:ea typeface="Andale Mono" charset="0"/>
                <a:cs typeface="Andale Mono" charset="0"/>
              </a:rPr>
              <a:t>Expanded(optional)</a:t>
            </a:r>
          </a:p>
          <a:p>
            <a:pPr marL="285750" indent="-285750">
              <a:lnSpc>
                <a:spcPct val="150000"/>
              </a:lnSpc>
              <a:buFont typeface="Wingdings" charset="2"/>
              <a:buChar char="§"/>
            </a:pPr>
            <a:r>
              <a:rPr lang="en-US" sz="1600" dirty="0" smtClean="0">
                <a:latin typeface="+mj-lt"/>
              </a:rPr>
              <a:t>Metadata extensions using elements from the “Expanded” fields</a:t>
            </a:r>
          </a:p>
        </p:txBody>
      </p:sp>
      <p:grpSp>
        <p:nvGrpSpPr>
          <p:cNvPr id="20" name="Group 19"/>
          <p:cNvGrpSpPr/>
          <p:nvPr/>
        </p:nvGrpSpPr>
        <p:grpSpPr>
          <a:xfrm>
            <a:off x="261257" y="261256"/>
            <a:ext cx="11555601" cy="584775"/>
            <a:chOff x="261257" y="261256"/>
            <a:chExt cx="11555601" cy="584775"/>
          </a:xfrm>
        </p:grpSpPr>
        <p:sp>
          <p:nvSpPr>
            <p:cNvPr id="21" name="TextBox 20"/>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Dataset Models</a:t>
              </a:r>
              <a:endParaRPr lang="en-US" sz="3200" b="1" dirty="0">
                <a:latin typeface="+mj-lt"/>
              </a:endParaRPr>
            </a:p>
          </p:txBody>
        </p:sp>
        <p:cxnSp>
          <p:nvCxnSpPr>
            <p:cNvPr id="22" name="Straight Connector 21"/>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89291" y="1768452"/>
            <a:ext cx="3727101" cy="3462486"/>
          </a:xfrm>
          <a:prstGeom prst="rect">
            <a:avLst/>
          </a:prstGeom>
          <a:noFill/>
        </p:spPr>
        <p:txBody>
          <a:bodyPr wrap="square" rtlCol="0">
            <a:spAutoFit/>
          </a:bodyPr>
          <a:lstStyle/>
          <a:p>
            <a:pPr marL="285750" indent="-285750">
              <a:lnSpc>
                <a:spcPct val="150000"/>
              </a:lnSpc>
              <a:buFont typeface="Wingdings" charset="2"/>
              <a:buChar char="§"/>
            </a:pPr>
            <a:r>
              <a:rPr lang="en-US" sz="1600" dirty="0">
                <a:latin typeface="+mj-lt"/>
              </a:rPr>
              <a:t>C</a:t>
            </a:r>
            <a:r>
              <a:rPr lang="en-US" sz="1600" dirty="0" smtClean="0">
                <a:latin typeface="+mj-lt"/>
              </a:rPr>
              <a:t>ommercial platform to streamline data publishing, management, analysis and reusing.</a:t>
            </a:r>
          </a:p>
          <a:p>
            <a:pPr marL="285750" indent="-285750">
              <a:lnSpc>
                <a:spcPct val="150000"/>
              </a:lnSpc>
              <a:buFont typeface="Wingdings" charset="2"/>
              <a:buChar char="§"/>
            </a:pPr>
            <a:r>
              <a:rPr lang="en-US" sz="1600" dirty="0" smtClean="0">
                <a:latin typeface="+mj-lt"/>
              </a:rPr>
              <a:t>The model is designed specifically to represent tabular data</a:t>
            </a:r>
          </a:p>
          <a:p>
            <a:pPr marL="285750" indent="-285750">
              <a:lnSpc>
                <a:spcPct val="150000"/>
              </a:lnSpc>
              <a:buFont typeface="Wingdings" charset="2"/>
              <a:buChar char="§"/>
            </a:pPr>
            <a:r>
              <a:rPr lang="en-US" sz="1600" dirty="0" smtClean="0">
                <a:latin typeface="+mj-lt"/>
              </a:rPr>
              <a:t>The model covers a basic set of metadata properties and has good support for geospatial data</a:t>
            </a:r>
          </a:p>
          <a:p>
            <a:pPr marL="285750" indent="-285750">
              <a:lnSpc>
                <a:spcPct val="150000"/>
              </a:lnSpc>
              <a:buFont typeface="Wingdings" charset="2"/>
              <a:buChar char="§"/>
            </a:pPr>
            <a:endParaRPr lang="en-US" sz="1600" dirty="0" smtClean="0">
              <a:latin typeface="+mj-lt"/>
            </a:endParaRPr>
          </a:p>
        </p:txBody>
      </p:sp>
      <p:pic>
        <p:nvPicPr>
          <p:cNvPr id="24" name="Picture 23"/>
          <p:cNvPicPr>
            <a:picLocks noChangeAspect="1"/>
          </p:cNvPicPr>
          <p:nvPr/>
        </p:nvPicPr>
        <p:blipFill>
          <a:blip r:embed="rId5" cstate="print"/>
          <a:stretch>
            <a:fillRect/>
          </a:stretch>
        </p:blipFill>
        <p:spPr>
          <a:xfrm>
            <a:off x="18776949" y="12625187"/>
            <a:ext cx="6194879" cy="1393848"/>
          </a:xfrm>
          <a:prstGeom prst="rect">
            <a:avLst/>
          </a:prstGeom>
        </p:spPr>
      </p:pic>
      <p:pic>
        <p:nvPicPr>
          <p:cNvPr id="25" name="Picture 24"/>
          <p:cNvPicPr>
            <a:picLocks noChangeAspect="1"/>
          </p:cNvPicPr>
          <p:nvPr/>
        </p:nvPicPr>
        <p:blipFill>
          <a:blip r:embed="rId6"/>
          <a:stretch>
            <a:fillRect/>
          </a:stretch>
        </p:blipFill>
        <p:spPr>
          <a:xfrm>
            <a:off x="692537" y="1132948"/>
            <a:ext cx="2181290" cy="491684"/>
          </a:xfrm>
          <a:prstGeom prst="rect">
            <a:avLst/>
          </a:prstGeom>
        </p:spPr>
      </p:pic>
      <p:pic>
        <p:nvPicPr>
          <p:cNvPr id="26" name="Picture 25" descr="Screen Shot 2015-05-31 at 11.49.0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8694" y="1138268"/>
            <a:ext cx="2080726" cy="589539"/>
          </a:xfrm>
          <a:prstGeom prst="rect">
            <a:avLst/>
          </a:prstGeom>
        </p:spPr>
      </p:pic>
      <p:sp>
        <p:nvSpPr>
          <p:cNvPr id="28" name="TextBox 27"/>
          <p:cNvSpPr txBox="1"/>
          <p:nvPr/>
        </p:nvSpPr>
        <p:spPr>
          <a:xfrm>
            <a:off x="4291604" y="1806641"/>
            <a:ext cx="3685855" cy="2677656"/>
          </a:xfrm>
          <a:prstGeom prst="rect">
            <a:avLst/>
          </a:prstGeom>
          <a:noFill/>
        </p:spPr>
        <p:txBody>
          <a:bodyPr wrap="square" rtlCol="0">
            <a:spAutoFit/>
          </a:bodyPr>
          <a:lstStyle/>
          <a:p>
            <a:pPr marL="285750" indent="-285750">
              <a:lnSpc>
                <a:spcPct val="150000"/>
              </a:lnSpc>
              <a:buFont typeface="Wingdings" charset="2"/>
              <a:buChar char="§"/>
            </a:pPr>
            <a:r>
              <a:rPr lang="en-US" sz="1600" dirty="0" smtClean="0">
                <a:latin typeface="+mj-lt"/>
              </a:rPr>
              <a:t>A collection </a:t>
            </a:r>
            <a:r>
              <a:rPr lang="en-US" sz="1600" dirty="0">
                <a:latin typeface="+mj-lt"/>
              </a:rPr>
              <a:t>of schema used to markup HTML pages with structured data</a:t>
            </a:r>
          </a:p>
          <a:p>
            <a:pPr marL="285750" indent="-285750">
              <a:lnSpc>
                <a:spcPct val="150000"/>
              </a:lnSpc>
              <a:buFont typeface="Wingdings" charset="2"/>
              <a:buChar char="§"/>
            </a:pPr>
            <a:r>
              <a:rPr lang="en-US" sz="1600" dirty="0" smtClean="0">
                <a:latin typeface="+mj-lt"/>
              </a:rPr>
              <a:t>Covers many domains. We are interested in </a:t>
            </a:r>
            <a:r>
              <a:rPr lang="en-US" sz="1600" dirty="0">
                <a:latin typeface="+mj-lt"/>
              </a:rPr>
              <a:t>the </a:t>
            </a:r>
            <a:r>
              <a:rPr lang="en-US" sz="1200" dirty="0">
                <a:solidFill>
                  <a:schemeClr val="tx1">
                    <a:lumMod val="50000"/>
                    <a:lumOff val="50000"/>
                  </a:schemeClr>
                </a:solidFill>
                <a:latin typeface="+mj-lt"/>
                <a:ea typeface="Andale Mono" charset="0"/>
                <a:cs typeface="Andale Mono" charset="0"/>
              </a:rPr>
              <a:t>Dataset</a:t>
            </a:r>
            <a:r>
              <a:rPr lang="en-US" sz="1200" dirty="0">
                <a:latin typeface="+mj-lt"/>
              </a:rPr>
              <a:t> </a:t>
            </a:r>
            <a:r>
              <a:rPr lang="en-US" sz="1600" dirty="0">
                <a:latin typeface="+mj-lt"/>
              </a:rPr>
              <a:t>schema although we also use various properties from schemas like </a:t>
            </a:r>
            <a:r>
              <a:rPr lang="en-US" sz="1200" dirty="0">
                <a:solidFill>
                  <a:schemeClr val="tx1">
                    <a:lumMod val="50000"/>
                    <a:lumOff val="50000"/>
                  </a:schemeClr>
                </a:solidFill>
                <a:latin typeface="+mj-lt"/>
                <a:ea typeface="Andale Mono" charset="0"/>
                <a:cs typeface="Andale Mono" charset="0"/>
              </a:rPr>
              <a:t>organizations, authors</a:t>
            </a:r>
            <a:r>
              <a:rPr lang="en-US" sz="1600" dirty="0">
                <a:latin typeface="+mj-lt"/>
              </a:rPr>
              <a:t>, etc.</a:t>
            </a:r>
          </a:p>
        </p:txBody>
      </p:sp>
      <p:pic>
        <p:nvPicPr>
          <p:cNvPr id="30" name="Picture 29" descr="Screen Shot 2015-05-31 at 11.51.2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1955" y="1138268"/>
            <a:ext cx="2960575" cy="592115"/>
          </a:xfrm>
          <a:prstGeom prst="rect">
            <a:avLst/>
          </a:prstGeom>
        </p:spPr>
      </p:pic>
      <p:sp>
        <p:nvSpPr>
          <p:cNvPr id="31" name="Slide Number Placeholder 2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latin typeface="+mj-lt"/>
              </a:rPr>
              <a:pPr/>
              <a:t>16</a:t>
            </a:fld>
            <a:endParaRPr lang="en-US" dirty="0">
              <a:latin typeface="+mj-lt"/>
            </a:endParaRPr>
          </a:p>
        </p:txBody>
      </p:sp>
      <p:pic>
        <p:nvPicPr>
          <p:cNvPr id="36" name="Picture 35"/>
          <p:cNvPicPr>
            <a:picLocks noChangeAspect="1"/>
          </p:cNvPicPr>
          <p:nvPr/>
        </p:nvPicPr>
        <p:blipFill>
          <a:blip r:embed="rId9" cstate="print"/>
          <a:stretch>
            <a:fillRect/>
          </a:stretch>
        </p:blipFill>
        <p:spPr>
          <a:xfrm>
            <a:off x="342382" y="5250690"/>
            <a:ext cx="700310" cy="700310"/>
          </a:xfrm>
          <a:prstGeom prst="rect">
            <a:avLst/>
          </a:prstGeom>
        </p:spPr>
      </p:pic>
      <p:pic>
        <p:nvPicPr>
          <p:cNvPr id="37" name="Picture 36"/>
          <p:cNvPicPr>
            <a:picLocks noChangeAspect="1"/>
          </p:cNvPicPr>
          <p:nvPr/>
        </p:nvPicPr>
        <p:blipFill>
          <a:blip r:embed="rId10"/>
          <a:stretch>
            <a:fillRect/>
          </a:stretch>
        </p:blipFill>
        <p:spPr>
          <a:xfrm>
            <a:off x="1292262" y="5349558"/>
            <a:ext cx="1163346" cy="498046"/>
          </a:xfrm>
          <a:prstGeom prst="rect">
            <a:avLst/>
          </a:prstGeom>
        </p:spPr>
      </p:pic>
      <p:grpSp>
        <p:nvGrpSpPr>
          <p:cNvPr id="40" name="Group 39"/>
          <p:cNvGrpSpPr/>
          <p:nvPr/>
        </p:nvGrpSpPr>
        <p:grpSpPr>
          <a:xfrm>
            <a:off x="2604753" y="5675178"/>
            <a:ext cx="359007" cy="69068"/>
            <a:chOff x="3226279" y="5529531"/>
            <a:chExt cx="359007" cy="69068"/>
          </a:xfrm>
        </p:grpSpPr>
        <p:sp>
          <p:nvSpPr>
            <p:cNvPr id="7" name="Oval 6"/>
            <p:cNvSpPr/>
            <p:nvPr/>
          </p:nvSpPr>
          <p:spPr>
            <a:xfrm>
              <a:off x="3226279" y="5529532"/>
              <a:ext cx="60385" cy="690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3378679" y="5529550"/>
              <a:ext cx="60385" cy="690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p:cNvSpPr/>
            <p:nvPr/>
          </p:nvSpPr>
          <p:spPr>
            <a:xfrm>
              <a:off x="3524901" y="5529531"/>
              <a:ext cx="60385" cy="690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074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Why a Harmonized Model ?</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17</a:t>
            </a:fld>
            <a:endParaRPr lang="en-US" dirty="0"/>
          </a:p>
        </p:txBody>
      </p:sp>
      <p:sp>
        <p:nvSpPr>
          <p:cNvPr id="12" name="Rectangle 11"/>
          <p:cNvSpPr/>
          <p:nvPr/>
        </p:nvSpPr>
        <p:spPr>
          <a:xfrm>
            <a:off x="139015" y="476163"/>
            <a:ext cx="5073835" cy="2862322"/>
          </a:xfrm>
          <a:prstGeom prst="rect">
            <a:avLst/>
          </a:prstGeom>
        </p:spPr>
        <p:txBody>
          <a:bodyPr wrap="square">
            <a:spAutoFit/>
          </a:bodyPr>
          <a:lstStyle/>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Exploring/discovering datasets for (re)use</a:t>
            </a:r>
          </a:p>
          <a:p>
            <a:pPr marL="285750" indent="-285750">
              <a:lnSpc>
                <a:spcPct val="150000"/>
              </a:lnSpc>
              <a:buFont typeface="Wingdings" charset="2"/>
              <a:buChar char="§"/>
            </a:pPr>
            <a:r>
              <a:rPr lang="en-US" sz="2000" dirty="0">
                <a:latin typeface="+mj-lt"/>
              </a:rPr>
              <a:t>Defining a “minimal” set of information needed to build a “profile”</a:t>
            </a:r>
          </a:p>
          <a:p>
            <a:pPr marL="285750" indent="-285750">
              <a:lnSpc>
                <a:spcPct val="150000"/>
              </a:lnSpc>
              <a:buFont typeface="Wingdings" charset="2"/>
              <a:buChar char="§"/>
            </a:pPr>
            <a:r>
              <a:rPr lang="en-US" sz="2000" dirty="0">
                <a:latin typeface="+mj-lt"/>
              </a:rPr>
              <a:t>Building tools that will automatically generate/validate metadata models</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109" y="936181"/>
            <a:ext cx="7181490" cy="4938740"/>
          </a:xfrm>
          <a:prstGeom prst="rect">
            <a:avLst/>
          </a:prstGeom>
        </p:spPr>
      </p:pic>
      <p:pic>
        <p:nvPicPr>
          <p:cNvPr id="15" name="Picture 14"/>
          <p:cNvPicPr>
            <a:picLocks noChangeAspect="1"/>
          </p:cNvPicPr>
          <p:nvPr/>
        </p:nvPicPr>
        <p:blipFill>
          <a:blip r:embed="rId5"/>
          <a:stretch>
            <a:fillRect/>
          </a:stretch>
        </p:blipFill>
        <p:spPr>
          <a:xfrm>
            <a:off x="350190" y="3708353"/>
            <a:ext cx="4521393" cy="2559108"/>
          </a:xfrm>
          <a:prstGeom prst="rect">
            <a:avLst/>
          </a:prstGeom>
        </p:spPr>
      </p:pic>
    </p:spTree>
    <p:extLst>
      <p:ext uri="{BB962C8B-B14F-4D97-AF65-F5344CB8AC3E}">
        <p14:creationId xmlns:p14="http://schemas.microsoft.com/office/powerpoint/2010/main" val="916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18</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four </a:t>
            </a:r>
            <a:r>
              <a:rPr lang="en-US" sz="2400" dirty="0">
                <a:latin typeface="+mj-lt"/>
              </a:rPr>
              <a:t>main </a:t>
            </a:r>
            <a:r>
              <a:rPr lang="en-US" sz="2400" dirty="0" smtClean="0">
                <a:latin typeface="+mj-lt"/>
              </a:rPr>
              <a:t>Information groups:</a:t>
            </a:r>
            <a:endParaRPr lang="en-US" sz="2400" dirty="0">
              <a:latin typeface="+mj-lt"/>
            </a:endParaRPr>
          </a:p>
        </p:txBody>
      </p:sp>
      <p:grpSp>
        <p:nvGrpSpPr>
          <p:cNvPr id="14" name="Group 13"/>
          <p:cNvGrpSpPr/>
          <p:nvPr/>
        </p:nvGrpSpPr>
        <p:grpSpPr>
          <a:xfrm>
            <a:off x="261257" y="1884109"/>
            <a:ext cx="11461486" cy="553998"/>
            <a:chOff x="4742017" y="2428845"/>
            <a:chExt cx="11461486" cy="553998"/>
          </a:xfrm>
        </p:grpSpPr>
        <p:grpSp>
          <p:nvGrpSpPr>
            <p:cNvPr id="15" name="Group 14"/>
            <p:cNvGrpSpPr/>
            <p:nvPr/>
          </p:nvGrpSpPr>
          <p:grpSpPr>
            <a:xfrm>
              <a:off x="5346953" y="2428845"/>
              <a:ext cx="10856550" cy="553998"/>
              <a:chOff x="3807119" y="2539871"/>
              <a:chExt cx="10856550" cy="553998"/>
            </a:xfrm>
          </p:grpSpPr>
          <p:sp>
            <p:nvSpPr>
              <p:cNvPr id="17" name="TextBox 16"/>
              <p:cNvSpPr txBox="1"/>
              <p:nvPr/>
            </p:nvSpPr>
            <p:spPr>
              <a:xfrm>
                <a:off x="3807119" y="2539871"/>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sp>
            <p:nvSpPr>
              <p:cNvPr id="18" name="TextBox 17"/>
              <p:cNvSpPr txBox="1"/>
              <p:nvPr/>
            </p:nvSpPr>
            <p:spPr>
              <a:xfrm>
                <a:off x="5149442" y="2570987"/>
                <a:ext cx="9514227" cy="507831"/>
              </a:xfrm>
              <a:prstGeom prst="rect">
                <a:avLst/>
              </a:prstGeom>
              <a:noFill/>
              <a:ln>
                <a:noFill/>
              </a:ln>
            </p:spPr>
            <p:txBody>
              <a:bodyPr wrap="square" rtlCol="0">
                <a:spAutoFit/>
              </a:bodyPr>
              <a:lstStyle/>
              <a:p>
                <a:pPr algn="ctr">
                  <a:lnSpc>
                    <a:spcPct val="150000"/>
                  </a:lnSpc>
                </a:pPr>
                <a:r>
                  <a:rPr lang="en-US" dirty="0">
                    <a:latin typeface="+mj-lt"/>
                  </a:rPr>
                  <a:t>Actual raw data that can be downloaded or accessed directly e.g. </a:t>
                </a:r>
                <a:r>
                  <a:rPr lang="en-US" dirty="0" smtClean="0">
                    <a:latin typeface="+mj-lt"/>
                  </a:rPr>
                  <a:t>JSON</a:t>
                </a:r>
                <a:r>
                  <a:rPr lang="en-US" dirty="0">
                    <a:latin typeface="+mj-lt"/>
                  </a:rPr>
                  <a:t>, CSV, SPARQL endpoint</a:t>
                </a:r>
              </a:p>
            </p:txBody>
          </p:sp>
        </p:grpSp>
        <p:pic>
          <p:nvPicPr>
            <p:cNvPr id="16" name="Picture 15"/>
            <p:cNvPicPr>
              <a:picLocks noChangeAspect="1"/>
            </p:cNvPicPr>
            <p:nvPr/>
          </p:nvPicPr>
          <p:blipFill>
            <a:blip r:embed="rId4"/>
            <a:stretch>
              <a:fillRect/>
            </a:stretch>
          </p:blipFill>
          <p:spPr>
            <a:xfrm>
              <a:off x="4742017" y="2501144"/>
              <a:ext cx="495055" cy="481699"/>
            </a:xfrm>
            <a:prstGeom prst="rect">
              <a:avLst/>
            </a:prstGeom>
          </p:spPr>
        </p:pic>
      </p:grpSp>
      <p:grpSp>
        <p:nvGrpSpPr>
          <p:cNvPr id="19" name="Group 18"/>
          <p:cNvGrpSpPr/>
          <p:nvPr/>
        </p:nvGrpSpPr>
        <p:grpSpPr>
          <a:xfrm>
            <a:off x="394217" y="2681099"/>
            <a:ext cx="11714168" cy="954973"/>
            <a:chOff x="3722934" y="2502661"/>
            <a:chExt cx="15839542" cy="954973"/>
          </a:xfrm>
        </p:grpSpPr>
        <p:sp>
          <p:nvSpPr>
            <p:cNvPr id="20" name="TextBox 19"/>
            <p:cNvSpPr txBox="1"/>
            <p:nvPr/>
          </p:nvSpPr>
          <p:spPr>
            <a:xfrm>
              <a:off x="4370836" y="2617471"/>
              <a:ext cx="2296269"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21" name="Picture 20"/>
            <p:cNvPicPr>
              <a:picLocks noChangeAspect="1"/>
            </p:cNvPicPr>
            <p:nvPr/>
          </p:nvPicPr>
          <p:blipFill>
            <a:blip r:embed="rId5"/>
            <a:stretch>
              <a:fillRect/>
            </a:stretch>
          </p:blipFill>
          <p:spPr>
            <a:xfrm>
              <a:off x="3722934" y="2720646"/>
              <a:ext cx="261788" cy="445809"/>
            </a:xfrm>
            <a:prstGeom prst="rect">
              <a:avLst/>
            </a:prstGeom>
          </p:spPr>
        </p:pic>
        <p:sp>
          <p:nvSpPr>
            <p:cNvPr id="22" name="TextBox 21"/>
            <p:cNvSpPr txBox="1"/>
            <p:nvPr/>
          </p:nvSpPr>
          <p:spPr>
            <a:xfrm>
              <a:off x="6683100" y="2502661"/>
              <a:ext cx="12879376" cy="954973"/>
            </a:xfrm>
            <a:prstGeom prst="rect">
              <a:avLst/>
            </a:prstGeom>
            <a:noFill/>
            <a:ln>
              <a:noFill/>
            </a:ln>
          </p:spPr>
          <p:txBody>
            <a:bodyPr wrap="square" rtlCol="0">
              <a:spAutoFit/>
            </a:bodyPr>
            <a:lstStyle/>
            <a:p>
              <a:pPr>
                <a:lnSpc>
                  <a:spcPct val="150000"/>
                </a:lnSpc>
              </a:pPr>
              <a:r>
                <a:rPr lang="en-US" dirty="0">
                  <a:latin typeface="+mj-lt"/>
                </a:rPr>
                <a:t>Descriptive knowledge about the dataset contents and </a:t>
              </a:r>
              <a:r>
                <a:rPr lang="en-US" dirty="0" smtClean="0">
                  <a:latin typeface="+mj-lt"/>
                </a:rPr>
                <a:t>structure. This can range from simple textual tags to semantically rich controlled terms</a:t>
              </a:r>
              <a:endParaRPr lang="en-US" dirty="0">
                <a:latin typeface="+mj-lt"/>
              </a:endParaRPr>
            </a:p>
          </p:txBody>
        </p:sp>
      </p:grpSp>
      <p:pic>
        <p:nvPicPr>
          <p:cNvPr id="23" name="Picture 22"/>
          <p:cNvPicPr>
            <a:picLocks noChangeAspect="1"/>
          </p:cNvPicPr>
          <p:nvPr/>
        </p:nvPicPr>
        <p:blipFill>
          <a:blip r:embed="rId6"/>
          <a:stretch>
            <a:fillRect/>
          </a:stretch>
        </p:blipFill>
        <p:spPr>
          <a:xfrm>
            <a:off x="87935" y="4954174"/>
            <a:ext cx="736600" cy="736600"/>
          </a:xfrm>
          <a:prstGeom prst="rect">
            <a:avLst/>
          </a:prstGeom>
        </p:spPr>
      </p:pic>
      <p:grpSp>
        <p:nvGrpSpPr>
          <p:cNvPr id="24" name="Group 23"/>
          <p:cNvGrpSpPr/>
          <p:nvPr/>
        </p:nvGrpSpPr>
        <p:grpSpPr>
          <a:xfrm>
            <a:off x="210879" y="3728910"/>
            <a:ext cx="11879385" cy="923330"/>
            <a:chOff x="6727747" y="1211529"/>
            <a:chExt cx="11879385" cy="923330"/>
          </a:xfrm>
        </p:grpSpPr>
        <p:grpSp>
          <p:nvGrpSpPr>
            <p:cNvPr id="25" name="Group 24"/>
            <p:cNvGrpSpPr/>
            <p:nvPr/>
          </p:nvGrpSpPr>
          <p:grpSpPr>
            <a:xfrm>
              <a:off x="7400313" y="1211529"/>
              <a:ext cx="11206819" cy="923330"/>
              <a:chOff x="3987887" y="2406470"/>
              <a:chExt cx="11206819" cy="923330"/>
            </a:xfrm>
          </p:grpSpPr>
          <p:sp>
            <p:nvSpPr>
              <p:cNvPr id="27" name="TextBox 26"/>
              <p:cNvSpPr txBox="1"/>
              <p:nvPr/>
            </p:nvSpPr>
            <p:spPr>
              <a:xfrm>
                <a:off x="3987887" y="2539526"/>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sp>
            <p:nvSpPr>
              <p:cNvPr id="28" name="TextBox 27"/>
              <p:cNvSpPr txBox="1"/>
              <p:nvPr/>
            </p:nvSpPr>
            <p:spPr>
              <a:xfrm>
                <a:off x="5687856" y="2406470"/>
                <a:ext cx="9506850" cy="923330"/>
              </a:xfrm>
              <a:prstGeom prst="rect">
                <a:avLst/>
              </a:prstGeom>
              <a:noFill/>
              <a:ln>
                <a:noFill/>
              </a:ln>
            </p:spPr>
            <p:txBody>
              <a:bodyPr wrap="square" rtlCol="0">
                <a:spAutoFit/>
              </a:bodyPr>
              <a:lstStyle/>
              <a:p>
                <a:pPr>
                  <a:lnSpc>
                    <a:spcPct val="150000"/>
                  </a:lnSpc>
                </a:pPr>
                <a:r>
                  <a:rPr lang="en-US" dirty="0">
                    <a:latin typeface="+mj-lt"/>
                  </a:rPr>
                  <a:t>Organizational units that share common </a:t>
                </a:r>
                <a:r>
                  <a:rPr lang="en-US" dirty="0" smtClean="0">
                    <a:latin typeface="+mj-lt"/>
                  </a:rPr>
                  <a:t>semantics. They can be seen as a cluster or curation based on shared themes/categories</a:t>
                </a:r>
                <a:endParaRPr lang="en-US" dirty="0">
                  <a:latin typeface="+mj-lt"/>
                </a:endParaRPr>
              </a:p>
            </p:txBody>
          </p:sp>
        </p:grpSp>
        <p:pic>
          <p:nvPicPr>
            <p:cNvPr id="26" name="Picture 25"/>
            <p:cNvPicPr>
              <a:picLocks noChangeAspect="1"/>
            </p:cNvPicPr>
            <p:nvPr/>
          </p:nvPicPr>
          <p:blipFill>
            <a:blip r:embed="rId7"/>
            <a:stretch>
              <a:fillRect/>
            </a:stretch>
          </p:blipFill>
          <p:spPr>
            <a:xfrm>
              <a:off x="6727747" y="1346941"/>
              <a:ext cx="594787" cy="558835"/>
            </a:xfrm>
            <a:prstGeom prst="rect">
              <a:avLst/>
            </a:prstGeom>
          </p:spPr>
        </p:pic>
      </p:grpSp>
      <p:cxnSp>
        <p:nvCxnSpPr>
          <p:cNvPr id="31" name="Straight Connector 30"/>
          <p:cNvCxnSpPr/>
          <p:nvPr/>
        </p:nvCxnSpPr>
        <p:spPr>
          <a:xfrm flipV="1">
            <a:off x="2705348" y="3129840"/>
            <a:ext cx="2106254" cy="1084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392" y="5050701"/>
            <a:ext cx="9873653" cy="507831"/>
          </a:xfrm>
          <a:prstGeom prst="rect">
            <a:avLst/>
          </a:prstGeom>
          <a:noFill/>
          <a:ln>
            <a:noFill/>
          </a:ln>
        </p:spPr>
        <p:txBody>
          <a:bodyPr wrap="square" rtlCol="0">
            <a:spAutoFit/>
          </a:bodyPr>
          <a:lstStyle/>
          <a:p>
            <a:pPr algn="ctr">
              <a:lnSpc>
                <a:spcPct val="150000"/>
              </a:lnSpc>
            </a:pPr>
            <a:r>
              <a:rPr lang="en-US" dirty="0" smtClean="0">
                <a:latin typeface="+mj-lt"/>
              </a:rPr>
              <a:t>Clustering or curation solely based on </a:t>
            </a:r>
            <a:r>
              <a:rPr lang="en-US" dirty="0">
                <a:latin typeface="+mj-lt"/>
              </a:rPr>
              <a:t>a</a:t>
            </a:r>
            <a:r>
              <a:rPr lang="en-US" dirty="0" smtClean="0">
                <a:latin typeface="+mj-lt"/>
              </a:rPr>
              <a:t>ssociations </a:t>
            </a:r>
            <a:r>
              <a:rPr lang="en-US" dirty="0">
                <a:latin typeface="+mj-lt"/>
              </a:rPr>
              <a:t>with specific administration parties</a:t>
            </a:r>
          </a:p>
        </p:txBody>
      </p:sp>
      <p:sp>
        <p:nvSpPr>
          <p:cNvPr id="34" name="TextBox 33"/>
          <p:cNvSpPr txBox="1"/>
          <p:nvPr/>
        </p:nvSpPr>
        <p:spPr>
          <a:xfrm>
            <a:off x="883445" y="5045474"/>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cxnSp>
        <p:nvCxnSpPr>
          <p:cNvPr id="35" name="Straight Connector 34"/>
          <p:cNvCxnSpPr/>
          <p:nvPr/>
        </p:nvCxnSpPr>
        <p:spPr>
          <a:xfrm flipV="1">
            <a:off x="4985930" y="4147445"/>
            <a:ext cx="2277512" cy="108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1411" y="5485121"/>
            <a:ext cx="2721134" cy="346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55091" y="2342815"/>
            <a:ext cx="902842" cy="738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45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19</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the following Information types:</a:t>
            </a:r>
            <a:endParaRPr lang="en-US" sz="2400" dirty="0">
              <a:latin typeface="+mj-lt"/>
            </a:endParaRPr>
          </a:p>
        </p:txBody>
      </p:sp>
      <p:grpSp>
        <p:nvGrpSpPr>
          <p:cNvPr id="36" name="Group 35"/>
          <p:cNvGrpSpPr/>
          <p:nvPr/>
        </p:nvGrpSpPr>
        <p:grpSpPr>
          <a:xfrm>
            <a:off x="1509559" y="3294677"/>
            <a:ext cx="4166906" cy="2707722"/>
            <a:chOff x="103037" y="1219200"/>
            <a:chExt cx="4166906" cy="2707722"/>
          </a:xfrm>
        </p:grpSpPr>
        <p:grpSp>
          <p:nvGrpSpPr>
            <p:cNvPr id="38" name="Group 37"/>
            <p:cNvGrpSpPr/>
            <p:nvPr/>
          </p:nvGrpSpPr>
          <p:grpSpPr>
            <a:xfrm>
              <a:off x="719015" y="1219200"/>
              <a:ext cx="2609548" cy="527110"/>
              <a:chOff x="719015" y="1219200"/>
              <a:chExt cx="2609548" cy="527110"/>
            </a:xfrm>
          </p:grpSpPr>
          <p:sp>
            <p:nvSpPr>
              <p:cNvPr id="54" name="TextBox 53"/>
              <p:cNvSpPr txBox="1"/>
              <p:nvPr/>
            </p:nvSpPr>
            <p:spPr>
              <a:xfrm>
                <a:off x="719015" y="1219200"/>
                <a:ext cx="2087816" cy="369332"/>
              </a:xfrm>
              <a:prstGeom prst="rect">
                <a:avLst/>
              </a:prstGeom>
              <a:noFill/>
            </p:spPr>
            <p:txBody>
              <a:bodyPr wrap="none" rtlCol="0">
                <a:spAutoFit/>
              </a:bodyPr>
              <a:lstStyle/>
              <a:p>
                <a:r>
                  <a:rPr lang="en-US" dirty="0">
                    <a:latin typeface="+mj-lt"/>
                  </a:rPr>
                  <a:t>General Information</a:t>
                </a:r>
              </a:p>
            </p:txBody>
          </p:sp>
          <p:sp>
            <p:nvSpPr>
              <p:cNvPr id="55" name="TextBox 54"/>
              <p:cNvSpPr txBox="1"/>
              <p:nvPr/>
            </p:nvSpPr>
            <p:spPr>
              <a:xfrm>
                <a:off x="2049046" y="1484700"/>
                <a:ext cx="127951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t</a:t>
                </a:r>
                <a:r>
                  <a:rPr lang="en-US" sz="1100" dirty="0" smtClean="0">
                    <a:solidFill>
                      <a:schemeClr val="tx1">
                        <a:lumMod val="50000"/>
                        <a:lumOff val="50000"/>
                      </a:schemeClr>
                    </a:solidFill>
                    <a:latin typeface="+mj-lt"/>
                    <a:ea typeface="Andale Mono" charset="0"/>
                    <a:cs typeface="Andale Mono" charset="0"/>
                  </a:rPr>
                  <a:t>itle, description, id</a:t>
                </a:r>
                <a:endParaRPr lang="en-US" sz="1100" dirty="0">
                  <a:solidFill>
                    <a:schemeClr val="tx1">
                      <a:lumMod val="50000"/>
                      <a:lumOff val="50000"/>
                    </a:schemeClr>
                  </a:solidFill>
                  <a:latin typeface="+mj-lt"/>
                  <a:ea typeface="Andale Mono" charset="0"/>
                  <a:cs typeface="Andale Mono" charset="0"/>
                </a:endParaRPr>
              </a:p>
            </p:txBody>
          </p:sp>
        </p:grpSp>
        <p:grpSp>
          <p:nvGrpSpPr>
            <p:cNvPr id="40" name="Group 39"/>
            <p:cNvGrpSpPr/>
            <p:nvPr/>
          </p:nvGrpSpPr>
          <p:grpSpPr>
            <a:xfrm>
              <a:off x="719015" y="2714523"/>
              <a:ext cx="2957400" cy="565572"/>
              <a:chOff x="719015" y="827027"/>
              <a:chExt cx="2957400" cy="565572"/>
            </a:xfrm>
          </p:grpSpPr>
          <p:sp>
            <p:nvSpPr>
              <p:cNvPr id="52" name="TextBox 51"/>
              <p:cNvSpPr txBox="1"/>
              <p:nvPr/>
            </p:nvSpPr>
            <p:spPr>
              <a:xfrm>
                <a:off x="719015" y="827027"/>
                <a:ext cx="2367443" cy="369332"/>
              </a:xfrm>
              <a:prstGeom prst="rect">
                <a:avLst/>
              </a:prstGeom>
              <a:noFill/>
            </p:spPr>
            <p:txBody>
              <a:bodyPr wrap="none" rtlCol="0">
                <a:spAutoFit/>
              </a:bodyPr>
              <a:lstStyle/>
              <a:p>
                <a:r>
                  <a:rPr lang="en-US" dirty="0" smtClean="0">
                    <a:latin typeface="+mj-lt"/>
                  </a:rPr>
                  <a:t>Ownership Information</a:t>
                </a:r>
                <a:endParaRPr lang="en-US" dirty="0">
                  <a:latin typeface="+mj-lt"/>
                </a:endParaRPr>
              </a:p>
            </p:txBody>
          </p:sp>
          <p:sp>
            <p:nvSpPr>
              <p:cNvPr id="53" name="TextBox 52"/>
              <p:cNvSpPr txBox="1"/>
              <p:nvPr/>
            </p:nvSpPr>
            <p:spPr>
              <a:xfrm>
                <a:off x="2049046" y="1130989"/>
                <a:ext cx="1627369"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author, </a:t>
                </a:r>
                <a:r>
                  <a:rPr lang="en-US" sz="1100" dirty="0" err="1" smtClean="0">
                    <a:solidFill>
                      <a:schemeClr val="tx1">
                        <a:lumMod val="50000"/>
                        <a:lumOff val="50000"/>
                      </a:schemeClr>
                    </a:solidFill>
                    <a:latin typeface="+mj-lt"/>
                    <a:ea typeface="Andale Mono" charset="0"/>
                    <a:cs typeface="Andale Mono" charset="0"/>
                  </a:rPr>
                  <a:t>maintainer_email</a:t>
                </a:r>
                <a:endParaRPr lang="en-US" sz="1100" dirty="0">
                  <a:solidFill>
                    <a:schemeClr val="tx1">
                      <a:lumMod val="50000"/>
                      <a:lumOff val="50000"/>
                    </a:schemeClr>
                  </a:solidFill>
                  <a:latin typeface="+mj-lt"/>
                  <a:ea typeface="Andale Mono" charset="0"/>
                  <a:cs typeface="Andale Mono" charset="0"/>
                </a:endParaRPr>
              </a:p>
            </p:txBody>
          </p:sp>
        </p:grpSp>
        <p:grpSp>
          <p:nvGrpSpPr>
            <p:cNvPr id="41" name="Group 40"/>
            <p:cNvGrpSpPr/>
            <p:nvPr/>
          </p:nvGrpSpPr>
          <p:grpSpPr>
            <a:xfrm>
              <a:off x="754177" y="3347940"/>
              <a:ext cx="3515766" cy="578982"/>
              <a:chOff x="754177" y="462440"/>
              <a:chExt cx="3515766" cy="578982"/>
            </a:xfrm>
          </p:grpSpPr>
          <p:sp>
            <p:nvSpPr>
              <p:cNvPr id="50" name="TextBox 49"/>
              <p:cNvSpPr txBox="1"/>
              <p:nvPr/>
            </p:nvSpPr>
            <p:spPr>
              <a:xfrm>
                <a:off x="754177" y="462440"/>
                <a:ext cx="2451248" cy="369332"/>
              </a:xfrm>
              <a:prstGeom prst="rect">
                <a:avLst/>
              </a:prstGeom>
              <a:noFill/>
            </p:spPr>
            <p:txBody>
              <a:bodyPr wrap="none" rtlCol="0">
                <a:spAutoFit/>
              </a:bodyPr>
              <a:lstStyle/>
              <a:p>
                <a:r>
                  <a:rPr lang="en-US" dirty="0" smtClean="0">
                    <a:latin typeface="+mj-lt"/>
                  </a:rPr>
                  <a:t>Provenance Information</a:t>
                </a:r>
                <a:endParaRPr lang="en-US" dirty="0">
                  <a:latin typeface="+mj-lt"/>
                </a:endParaRPr>
              </a:p>
            </p:txBody>
          </p:sp>
          <p:sp>
            <p:nvSpPr>
              <p:cNvPr id="51" name="TextBox 50"/>
              <p:cNvSpPr txBox="1"/>
              <p:nvPr/>
            </p:nvSpPr>
            <p:spPr>
              <a:xfrm>
                <a:off x="2019006" y="779812"/>
                <a:ext cx="225093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v</a:t>
                </a:r>
                <a:r>
                  <a:rPr lang="en-US" sz="1100" dirty="0" smtClean="0">
                    <a:solidFill>
                      <a:schemeClr val="tx1">
                        <a:lumMod val="50000"/>
                        <a:lumOff val="50000"/>
                      </a:schemeClr>
                    </a:solidFill>
                    <a:latin typeface="+mj-lt"/>
                    <a:ea typeface="Andale Mono" charset="0"/>
                    <a:cs typeface="Andale Mono" charset="0"/>
                  </a:rPr>
                  <a:t>ersion, </a:t>
                </a:r>
                <a:r>
                  <a:rPr lang="en-US" sz="1100" dirty="0" err="1" smtClean="0">
                    <a:solidFill>
                      <a:schemeClr val="tx1">
                        <a:lumMod val="50000"/>
                        <a:lumOff val="50000"/>
                      </a:schemeClr>
                    </a:solidFill>
                    <a:latin typeface="+mj-lt"/>
                    <a:ea typeface="Andale Mono" charset="0"/>
                    <a:cs typeface="Andale Mono" charset="0"/>
                  </a:rPr>
                  <a:t>creation_date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update_date</a:t>
                </a:r>
                <a:endParaRPr lang="en-US" sz="1100" dirty="0">
                  <a:solidFill>
                    <a:schemeClr val="tx1">
                      <a:lumMod val="50000"/>
                      <a:lumOff val="50000"/>
                    </a:schemeClr>
                  </a:solidFill>
                  <a:latin typeface="+mj-lt"/>
                  <a:ea typeface="Andale Mono" charset="0"/>
                  <a:cs typeface="Andale Mono" charset="0"/>
                </a:endParaRPr>
              </a:p>
            </p:txBody>
          </p:sp>
        </p:grpSp>
        <p:grpSp>
          <p:nvGrpSpPr>
            <p:cNvPr id="42" name="Group 41"/>
            <p:cNvGrpSpPr/>
            <p:nvPr/>
          </p:nvGrpSpPr>
          <p:grpSpPr>
            <a:xfrm>
              <a:off x="177300" y="1903465"/>
              <a:ext cx="3620725" cy="665869"/>
              <a:chOff x="177300" y="1903465"/>
              <a:chExt cx="3620725" cy="665869"/>
            </a:xfrm>
          </p:grpSpPr>
          <p:grpSp>
            <p:nvGrpSpPr>
              <p:cNvPr id="46" name="Group 45"/>
              <p:cNvGrpSpPr/>
              <p:nvPr/>
            </p:nvGrpSpPr>
            <p:grpSpPr>
              <a:xfrm>
                <a:off x="751344" y="2057171"/>
                <a:ext cx="3046681" cy="512163"/>
                <a:chOff x="751344" y="1169949"/>
                <a:chExt cx="3046681" cy="512163"/>
              </a:xfrm>
            </p:grpSpPr>
            <p:sp>
              <p:nvSpPr>
                <p:cNvPr id="48" name="TextBox 47"/>
                <p:cNvSpPr txBox="1"/>
                <p:nvPr/>
              </p:nvSpPr>
              <p:spPr>
                <a:xfrm>
                  <a:off x="751344" y="1169949"/>
                  <a:ext cx="1973810" cy="369332"/>
                </a:xfrm>
                <a:prstGeom prst="rect">
                  <a:avLst/>
                </a:prstGeom>
                <a:noFill/>
              </p:spPr>
              <p:txBody>
                <a:bodyPr wrap="none" rtlCol="0">
                  <a:spAutoFit/>
                </a:bodyPr>
                <a:lstStyle/>
                <a:p>
                  <a:r>
                    <a:rPr lang="en-US" dirty="0" smtClean="0">
                      <a:latin typeface="+mj-lt"/>
                    </a:rPr>
                    <a:t>Access Information</a:t>
                  </a:r>
                  <a:endParaRPr lang="en-US" dirty="0">
                    <a:latin typeface="+mj-lt"/>
                  </a:endParaRPr>
                </a:p>
              </p:txBody>
            </p:sp>
            <p:sp>
              <p:nvSpPr>
                <p:cNvPr id="49" name="TextBox 48"/>
                <p:cNvSpPr txBox="1"/>
                <p:nvPr/>
              </p:nvSpPr>
              <p:spPr>
                <a:xfrm>
                  <a:off x="2013562" y="1420502"/>
                  <a:ext cx="1784463"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URL, </a:t>
                  </a:r>
                  <a:r>
                    <a:rPr lang="en-US" sz="1100" dirty="0" err="1" smtClean="0">
                      <a:solidFill>
                        <a:schemeClr val="tx1">
                          <a:lumMod val="50000"/>
                          <a:lumOff val="50000"/>
                        </a:schemeClr>
                      </a:solidFill>
                      <a:latin typeface="+mj-lt"/>
                      <a:ea typeface="Andale Mono" charset="0"/>
                      <a:cs typeface="Andale Mono" charset="0"/>
                    </a:rPr>
                    <a:t>license_title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license_id</a:t>
                  </a:r>
                  <a:endParaRPr lang="en-US" sz="1100" dirty="0">
                    <a:solidFill>
                      <a:schemeClr val="tx1">
                        <a:lumMod val="50000"/>
                        <a:lumOff val="50000"/>
                      </a:schemeClr>
                    </a:solidFill>
                    <a:latin typeface="+mj-lt"/>
                    <a:ea typeface="Andale Mono" charset="0"/>
                    <a:cs typeface="Andale Mono" charset="0"/>
                  </a:endParaRPr>
                </a:p>
              </p:txBody>
            </p:sp>
          </p:grpSp>
          <p:pic>
            <p:nvPicPr>
              <p:cNvPr id="47" name="Picture 46"/>
              <p:cNvPicPr>
                <a:picLocks noChangeAspect="1"/>
              </p:cNvPicPr>
              <p:nvPr/>
            </p:nvPicPr>
            <p:blipFill>
              <a:blip r:embed="rId4"/>
              <a:stretch>
                <a:fillRect/>
              </a:stretch>
            </p:blipFill>
            <p:spPr>
              <a:xfrm>
                <a:off x="177300" y="1903465"/>
                <a:ext cx="504162" cy="504162"/>
              </a:xfrm>
              <a:prstGeom prst="rect">
                <a:avLst/>
              </a:prstGeom>
            </p:spPr>
          </p:pic>
        </p:grpSp>
        <p:pic>
          <p:nvPicPr>
            <p:cNvPr id="43" name="Picture 42"/>
            <p:cNvPicPr>
              <a:picLocks noChangeAspect="1"/>
            </p:cNvPicPr>
            <p:nvPr/>
          </p:nvPicPr>
          <p:blipFill>
            <a:blip r:embed="rId5"/>
            <a:stretch>
              <a:fillRect/>
            </a:stretch>
          </p:blipFill>
          <p:spPr>
            <a:xfrm>
              <a:off x="224305" y="1234540"/>
              <a:ext cx="410151" cy="410151"/>
            </a:xfrm>
            <a:prstGeom prst="rect">
              <a:avLst/>
            </a:prstGeom>
          </p:spPr>
        </p:pic>
        <p:pic>
          <p:nvPicPr>
            <p:cNvPr id="44" name="Picture 43"/>
            <p:cNvPicPr>
              <a:picLocks noChangeAspect="1"/>
            </p:cNvPicPr>
            <p:nvPr/>
          </p:nvPicPr>
          <p:blipFill>
            <a:blip r:embed="rId6"/>
            <a:stretch>
              <a:fillRect/>
            </a:stretch>
          </p:blipFill>
          <p:spPr>
            <a:xfrm>
              <a:off x="172920" y="2610882"/>
              <a:ext cx="508542" cy="508542"/>
            </a:xfrm>
            <a:prstGeom prst="rect">
              <a:avLst/>
            </a:prstGeom>
          </p:spPr>
        </p:pic>
        <p:pic>
          <p:nvPicPr>
            <p:cNvPr id="45" name="Picture 44"/>
            <p:cNvPicPr>
              <a:picLocks noChangeAspect="1"/>
            </p:cNvPicPr>
            <p:nvPr/>
          </p:nvPicPr>
          <p:blipFill>
            <a:blip r:embed="rId7"/>
            <a:stretch>
              <a:fillRect/>
            </a:stretch>
          </p:blipFill>
          <p:spPr>
            <a:xfrm>
              <a:off x="103037" y="3278615"/>
              <a:ext cx="648307" cy="648307"/>
            </a:xfrm>
            <a:prstGeom prst="rect">
              <a:avLst/>
            </a:prstGeom>
          </p:spPr>
        </p:pic>
      </p:grpSp>
      <p:grpSp>
        <p:nvGrpSpPr>
          <p:cNvPr id="106" name="Group 105"/>
          <p:cNvGrpSpPr/>
          <p:nvPr/>
        </p:nvGrpSpPr>
        <p:grpSpPr>
          <a:xfrm>
            <a:off x="6266998" y="3248248"/>
            <a:ext cx="3864230" cy="2899201"/>
            <a:chOff x="6508537" y="3008099"/>
            <a:chExt cx="3864230" cy="2899201"/>
          </a:xfrm>
        </p:grpSpPr>
        <p:grpSp>
          <p:nvGrpSpPr>
            <p:cNvPr id="58" name="Group 57"/>
            <p:cNvGrpSpPr/>
            <p:nvPr/>
          </p:nvGrpSpPr>
          <p:grpSpPr>
            <a:xfrm>
              <a:off x="7422273" y="5330390"/>
              <a:ext cx="2950494" cy="576910"/>
              <a:chOff x="-5875039" y="3855491"/>
              <a:chExt cx="2950494" cy="576910"/>
            </a:xfrm>
          </p:grpSpPr>
          <p:sp>
            <p:nvSpPr>
              <p:cNvPr id="69" name="TextBox 68"/>
              <p:cNvSpPr txBox="1"/>
              <p:nvPr/>
            </p:nvSpPr>
            <p:spPr>
              <a:xfrm>
                <a:off x="-5875039" y="3855491"/>
                <a:ext cx="2224583" cy="369332"/>
              </a:xfrm>
              <a:prstGeom prst="rect">
                <a:avLst/>
              </a:prstGeom>
              <a:noFill/>
            </p:spPr>
            <p:txBody>
              <a:bodyPr wrap="none" rtlCol="0">
                <a:spAutoFit/>
              </a:bodyPr>
              <a:lstStyle/>
              <a:p>
                <a:r>
                  <a:rPr lang="en-US" dirty="0" smtClean="0">
                    <a:latin typeface="+mj-lt"/>
                  </a:rPr>
                  <a:t>Temporal Information</a:t>
                </a:r>
                <a:endParaRPr lang="en-US" dirty="0">
                  <a:latin typeface="+mj-lt"/>
                </a:endParaRPr>
              </a:p>
            </p:txBody>
          </p:sp>
          <p:sp>
            <p:nvSpPr>
              <p:cNvPr id="70" name="TextBox 69"/>
              <p:cNvSpPr txBox="1"/>
              <p:nvPr/>
            </p:nvSpPr>
            <p:spPr>
              <a:xfrm>
                <a:off x="-4739465" y="4170791"/>
                <a:ext cx="1814920"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c</a:t>
                </a:r>
                <a:r>
                  <a:rPr lang="en-US" sz="1100" dirty="0" err="1" smtClean="0">
                    <a:solidFill>
                      <a:schemeClr val="tx1">
                        <a:lumMod val="50000"/>
                        <a:lumOff val="50000"/>
                      </a:schemeClr>
                    </a:solidFill>
                    <a:latin typeface="+mj-lt"/>
                    <a:ea typeface="Andale Mono" charset="0"/>
                    <a:cs typeface="Andale Mono" charset="0"/>
                  </a:rPr>
                  <a:t>overage_from</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coverage_to</a:t>
                </a:r>
                <a:endParaRPr lang="en-US" sz="1100" dirty="0">
                  <a:solidFill>
                    <a:schemeClr val="tx1">
                      <a:lumMod val="50000"/>
                      <a:lumOff val="50000"/>
                    </a:schemeClr>
                  </a:solidFill>
                  <a:latin typeface="+mj-lt"/>
                  <a:ea typeface="Andale Mono" charset="0"/>
                  <a:cs typeface="Andale Mono" charset="0"/>
                </a:endParaRPr>
              </a:p>
            </p:txBody>
          </p:sp>
        </p:grpSp>
        <p:grpSp>
          <p:nvGrpSpPr>
            <p:cNvPr id="105" name="Group 104"/>
            <p:cNvGrpSpPr/>
            <p:nvPr/>
          </p:nvGrpSpPr>
          <p:grpSpPr>
            <a:xfrm>
              <a:off x="6508537" y="3008099"/>
              <a:ext cx="3770182" cy="2717236"/>
              <a:chOff x="6750058" y="3038866"/>
              <a:chExt cx="3770182" cy="2717236"/>
            </a:xfrm>
          </p:grpSpPr>
          <p:grpSp>
            <p:nvGrpSpPr>
              <p:cNvPr id="57" name="Group 56"/>
              <p:cNvGrpSpPr/>
              <p:nvPr/>
            </p:nvGrpSpPr>
            <p:grpSpPr>
              <a:xfrm>
                <a:off x="7395173" y="4582920"/>
                <a:ext cx="2346861" cy="561102"/>
                <a:chOff x="-5902139" y="4044018"/>
                <a:chExt cx="2346861" cy="561102"/>
              </a:xfrm>
            </p:grpSpPr>
            <p:sp>
              <p:nvSpPr>
                <p:cNvPr id="71" name="TextBox 70"/>
                <p:cNvSpPr txBox="1"/>
                <p:nvPr/>
              </p:nvSpPr>
              <p:spPr>
                <a:xfrm>
                  <a:off x="-5902139" y="4044018"/>
                  <a:ext cx="2346861" cy="369332"/>
                </a:xfrm>
                <a:prstGeom prst="rect">
                  <a:avLst/>
                </a:prstGeom>
                <a:noFill/>
              </p:spPr>
              <p:txBody>
                <a:bodyPr wrap="none" rtlCol="0">
                  <a:spAutoFit/>
                </a:bodyPr>
                <a:lstStyle/>
                <a:p>
                  <a:r>
                    <a:rPr lang="en-US" dirty="0" smtClean="0">
                      <a:latin typeface="+mj-lt"/>
                    </a:rPr>
                    <a:t>Geospatial Information</a:t>
                  </a:r>
                  <a:endParaRPr lang="en-US" dirty="0">
                    <a:latin typeface="+mj-lt"/>
                  </a:endParaRPr>
                </a:p>
              </p:txBody>
            </p:sp>
            <p:sp>
              <p:nvSpPr>
                <p:cNvPr id="72" name="TextBox 71"/>
                <p:cNvSpPr txBox="1"/>
                <p:nvPr/>
              </p:nvSpPr>
              <p:spPr>
                <a:xfrm>
                  <a:off x="-4596669" y="4343510"/>
                  <a:ext cx="862737"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b</a:t>
                  </a:r>
                  <a:r>
                    <a:rPr lang="en-US" sz="1100" dirty="0" err="1" smtClean="0">
                      <a:solidFill>
                        <a:schemeClr val="tx1">
                          <a:lumMod val="50000"/>
                          <a:lumOff val="50000"/>
                        </a:schemeClr>
                      </a:solidFill>
                      <a:latin typeface="+mj-lt"/>
                      <a:ea typeface="Andale Mono" charset="0"/>
                      <a:cs typeface="Andale Mono" charset="0"/>
                    </a:rPr>
                    <a:t>box</a:t>
                  </a:r>
                  <a:r>
                    <a:rPr lang="en-US" sz="1100" dirty="0" smtClean="0">
                      <a:solidFill>
                        <a:schemeClr val="tx1">
                          <a:lumMod val="50000"/>
                          <a:lumOff val="50000"/>
                        </a:schemeClr>
                      </a:solidFill>
                      <a:latin typeface="+mj-lt"/>
                      <a:ea typeface="Andale Mono" charset="0"/>
                      <a:cs typeface="Andale Mono" charset="0"/>
                    </a:rPr>
                    <a:t>, layers</a:t>
                  </a:r>
                  <a:endParaRPr lang="en-US" sz="1100" dirty="0">
                    <a:solidFill>
                      <a:schemeClr val="tx1">
                        <a:lumMod val="50000"/>
                        <a:lumOff val="50000"/>
                      </a:schemeClr>
                    </a:solidFill>
                    <a:latin typeface="+mj-lt"/>
                    <a:ea typeface="Andale Mono" charset="0"/>
                    <a:cs typeface="Andale Mono" charset="0"/>
                  </a:endParaRPr>
                </a:p>
              </p:txBody>
            </p:sp>
          </p:grpSp>
          <p:pic>
            <p:nvPicPr>
              <p:cNvPr id="61" name="Picture 60"/>
              <p:cNvPicPr>
                <a:picLocks noChangeAspect="1"/>
              </p:cNvPicPr>
              <p:nvPr/>
            </p:nvPicPr>
            <p:blipFill>
              <a:blip r:embed="rId8"/>
              <a:stretch>
                <a:fillRect/>
              </a:stretch>
            </p:blipFill>
            <p:spPr>
              <a:xfrm>
                <a:off x="6804749" y="4545839"/>
                <a:ext cx="504162" cy="504162"/>
              </a:xfrm>
              <a:prstGeom prst="rect">
                <a:avLst/>
              </a:prstGeom>
            </p:spPr>
          </p:pic>
          <p:pic>
            <p:nvPicPr>
              <p:cNvPr id="62" name="Picture 61"/>
              <p:cNvPicPr>
                <a:picLocks noChangeAspect="1"/>
              </p:cNvPicPr>
              <p:nvPr/>
            </p:nvPicPr>
            <p:blipFill>
              <a:blip r:embed="rId9"/>
              <a:stretch>
                <a:fillRect/>
              </a:stretch>
            </p:blipFill>
            <p:spPr>
              <a:xfrm>
                <a:off x="6857622" y="5326921"/>
                <a:ext cx="429181" cy="429181"/>
              </a:xfrm>
              <a:prstGeom prst="rect">
                <a:avLst/>
              </a:prstGeom>
            </p:spPr>
          </p:pic>
          <p:grpSp>
            <p:nvGrpSpPr>
              <p:cNvPr id="104" name="Group 103"/>
              <p:cNvGrpSpPr/>
              <p:nvPr/>
            </p:nvGrpSpPr>
            <p:grpSpPr>
              <a:xfrm>
                <a:off x="6750058" y="3038866"/>
                <a:ext cx="3770182" cy="1377810"/>
                <a:chOff x="6826007" y="1809495"/>
                <a:chExt cx="3770182" cy="1377810"/>
              </a:xfrm>
            </p:grpSpPr>
            <p:grpSp>
              <p:nvGrpSpPr>
                <p:cNvPr id="59" name="Group 58"/>
                <p:cNvGrpSpPr/>
                <p:nvPr/>
              </p:nvGrpSpPr>
              <p:grpSpPr>
                <a:xfrm>
                  <a:off x="7503072" y="1809495"/>
                  <a:ext cx="3093117" cy="605819"/>
                  <a:chOff x="750965" y="-655567"/>
                  <a:chExt cx="3093117" cy="605819"/>
                </a:xfrm>
              </p:grpSpPr>
              <p:sp>
                <p:nvSpPr>
                  <p:cNvPr id="67" name="TextBox 66"/>
                  <p:cNvSpPr txBox="1"/>
                  <p:nvPr/>
                </p:nvSpPr>
                <p:spPr>
                  <a:xfrm>
                    <a:off x="750965" y="-655567"/>
                    <a:ext cx="2245102" cy="369332"/>
                  </a:xfrm>
                  <a:prstGeom prst="rect">
                    <a:avLst/>
                  </a:prstGeom>
                  <a:noFill/>
                </p:spPr>
                <p:txBody>
                  <a:bodyPr wrap="none" rtlCol="0">
                    <a:spAutoFit/>
                  </a:bodyPr>
                  <a:lstStyle/>
                  <a:p>
                    <a:r>
                      <a:rPr lang="en-US" dirty="0" smtClean="0">
                        <a:latin typeface="+mj-lt"/>
                      </a:rPr>
                      <a:t>Statistical Information</a:t>
                    </a:r>
                    <a:endParaRPr lang="en-US" dirty="0">
                      <a:latin typeface="+mj-lt"/>
                    </a:endParaRPr>
                  </a:p>
                </p:txBody>
              </p:sp>
              <p:sp>
                <p:nvSpPr>
                  <p:cNvPr id="68" name="TextBox 67"/>
                  <p:cNvSpPr txBox="1"/>
                  <p:nvPr/>
                </p:nvSpPr>
                <p:spPr>
                  <a:xfrm>
                    <a:off x="2021147" y="-311358"/>
                    <a:ext cx="1822935" cy="261610"/>
                  </a:xfrm>
                  <a:prstGeom prst="rect">
                    <a:avLst/>
                  </a:prstGeom>
                  <a:noFill/>
                </p:spPr>
                <p:txBody>
                  <a:bodyPr wrap="none" rtlCol="0">
                    <a:spAutoFit/>
                  </a:bodyPr>
                  <a:lstStyle/>
                  <a:p>
                    <a:r>
                      <a:rPr lang="en-US" sz="1100" dirty="0" err="1" smtClean="0">
                        <a:solidFill>
                          <a:schemeClr val="tx1">
                            <a:lumMod val="50000"/>
                            <a:lumOff val="50000"/>
                          </a:schemeClr>
                        </a:solidFill>
                        <a:latin typeface="+mj-lt"/>
                        <a:ea typeface="Andale Mono" charset="0"/>
                        <a:cs typeface="Andale Mono" charset="0"/>
                      </a:rPr>
                      <a:t>max_value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uniques</a:t>
                    </a:r>
                    <a:r>
                      <a:rPr lang="en-US" sz="1100" dirty="0" smtClean="0">
                        <a:solidFill>
                          <a:schemeClr val="tx1">
                            <a:lumMod val="50000"/>
                            <a:lumOff val="50000"/>
                          </a:schemeClr>
                        </a:solidFill>
                        <a:latin typeface="+mj-lt"/>
                        <a:ea typeface="Andale Mono" charset="0"/>
                        <a:cs typeface="Andale Mono" charset="0"/>
                      </a:rPr>
                      <a:t>, average</a:t>
                    </a:r>
                    <a:endParaRPr lang="en-US" sz="1100" dirty="0">
                      <a:solidFill>
                        <a:schemeClr val="tx1">
                          <a:lumMod val="50000"/>
                          <a:lumOff val="50000"/>
                        </a:schemeClr>
                      </a:solidFill>
                      <a:latin typeface="+mj-lt"/>
                      <a:ea typeface="Andale Mono" charset="0"/>
                      <a:cs typeface="Andale Mono" charset="0"/>
                    </a:endParaRPr>
                  </a:p>
                </p:txBody>
              </p:sp>
            </p:grpSp>
            <p:grpSp>
              <p:nvGrpSpPr>
                <p:cNvPr id="60" name="Group 59"/>
                <p:cNvGrpSpPr/>
                <p:nvPr/>
              </p:nvGrpSpPr>
              <p:grpSpPr>
                <a:xfrm>
                  <a:off x="7503072" y="2495415"/>
                  <a:ext cx="3073079" cy="585258"/>
                  <a:chOff x="750965" y="-910885"/>
                  <a:chExt cx="3073079" cy="585258"/>
                </a:xfrm>
              </p:grpSpPr>
              <p:sp>
                <p:nvSpPr>
                  <p:cNvPr id="65" name="TextBox 64"/>
                  <p:cNvSpPr txBox="1"/>
                  <p:nvPr/>
                </p:nvSpPr>
                <p:spPr>
                  <a:xfrm>
                    <a:off x="750965" y="-910885"/>
                    <a:ext cx="2025106" cy="369332"/>
                  </a:xfrm>
                  <a:prstGeom prst="rect">
                    <a:avLst/>
                  </a:prstGeom>
                  <a:noFill/>
                </p:spPr>
                <p:txBody>
                  <a:bodyPr wrap="none" rtlCol="0">
                    <a:spAutoFit/>
                  </a:bodyPr>
                  <a:lstStyle/>
                  <a:p>
                    <a:r>
                      <a:rPr lang="en-US" dirty="0" smtClean="0">
                        <a:latin typeface="+mj-lt"/>
                      </a:rPr>
                      <a:t>Quality Information</a:t>
                    </a:r>
                    <a:endParaRPr lang="en-US" dirty="0">
                      <a:latin typeface="+mj-lt"/>
                    </a:endParaRPr>
                  </a:p>
                </p:txBody>
              </p:sp>
              <p:sp>
                <p:nvSpPr>
                  <p:cNvPr id="66" name="TextBox 65"/>
                  <p:cNvSpPr txBox="1"/>
                  <p:nvPr/>
                </p:nvSpPr>
                <p:spPr>
                  <a:xfrm>
                    <a:off x="2041184" y="-587237"/>
                    <a:ext cx="1782860"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r</a:t>
                    </a:r>
                    <a:r>
                      <a:rPr lang="en-US" sz="1100" dirty="0" smtClean="0">
                        <a:solidFill>
                          <a:schemeClr val="tx1">
                            <a:lumMod val="50000"/>
                            <a:lumOff val="50000"/>
                          </a:schemeClr>
                        </a:solidFill>
                        <a:latin typeface="+mj-lt"/>
                        <a:ea typeface="Andale Mono" charset="0"/>
                        <a:cs typeface="Andale Mono" charset="0"/>
                      </a:rPr>
                      <a:t>ating, availability, freshness</a:t>
                    </a:r>
                    <a:endParaRPr lang="en-US" sz="1100" dirty="0">
                      <a:solidFill>
                        <a:schemeClr val="tx1">
                          <a:lumMod val="50000"/>
                          <a:lumOff val="50000"/>
                        </a:schemeClr>
                      </a:solidFill>
                      <a:latin typeface="+mj-lt"/>
                      <a:ea typeface="Andale Mono" charset="0"/>
                      <a:cs typeface="Andale Mono" charset="0"/>
                    </a:endParaRPr>
                  </a:p>
                </p:txBody>
              </p:sp>
            </p:grpSp>
            <p:pic>
              <p:nvPicPr>
                <p:cNvPr id="63" name="Picture 62"/>
                <p:cNvPicPr>
                  <a:picLocks noChangeAspect="1"/>
                </p:cNvPicPr>
                <p:nvPr/>
              </p:nvPicPr>
              <p:blipFill>
                <a:blip r:embed="rId10"/>
                <a:stretch>
                  <a:fillRect/>
                </a:stretch>
              </p:blipFill>
              <p:spPr>
                <a:xfrm>
                  <a:off x="6947000" y="1837177"/>
                  <a:ext cx="437176" cy="437176"/>
                </a:xfrm>
                <a:prstGeom prst="rect">
                  <a:avLst/>
                </a:prstGeom>
              </p:spPr>
            </p:pic>
            <p:pic>
              <p:nvPicPr>
                <p:cNvPr id="64" name="Picture 63"/>
                <p:cNvPicPr>
                  <a:picLocks noChangeAspect="1"/>
                </p:cNvPicPr>
                <p:nvPr/>
              </p:nvPicPr>
              <p:blipFill>
                <a:blip r:embed="rId11"/>
                <a:stretch>
                  <a:fillRect/>
                </a:stretch>
              </p:blipFill>
              <p:spPr>
                <a:xfrm>
                  <a:off x="6826007" y="2542190"/>
                  <a:ext cx="645115" cy="645115"/>
                </a:xfrm>
                <a:prstGeom prst="rect">
                  <a:avLst/>
                </a:prstGeom>
              </p:spPr>
            </p:pic>
          </p:grpSp>
        </p:grpSp>
      </p:grpSp>
      <p:grpSp>
        <p:nvGrpSpPr>
          <p:cNvPr id="29" name="Group 28"/>
          <p:cNvGrpSpPr/>
          <p:nvPr/>
        </p:nvGrpSpPr>
        <p:grpSpPr>
          <a:xfrm>
            <a:off x="8845525" y="1784796"/>
            <a:ext cx="2296269" cy="1013599"/>
            <a:chOff x="5677872" y="4435607"/>
            <a:chExt cx="2296269" cy="1013599"/>
          </a:xfrm>
        </p:grpSpPr>
        <p:pic>
          <p:nvPicPr>
            <p:cNvPr id="78" name="Picture 77"/>
            <p:cNvPicPr>
              <a:picLocks noChangeAspect="1"/>
            </p:cNvPicPr>
            <p:nvPr/>
          </p:nvPicPr>
          <p:blipFill>
            <a:blip r:embed="rId12"/>
            <a:stretch>
              <a:fillRect/>
            </a:stretch>
          </p:blipFill>
          <p:spPr>
            <a:xfrm>
              <a:off x="6044916" y="4435607"/>
              <a:ext cx="736600" cy="736600"/>
            </a:xfrm>
            <a:prstGeom prst="rect">
              <a:avLst/>
            </a:prstGeom>
          </p:spPr>
        </p:pic>
        <p:sp>
          <p:nvSpPr>
            <p:cNvPr id="79" name="TextBox 7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7" name="Group 6"/>
          <p:cNvGrpSpPr/>
          <p:nvPr/>
        </p:nvGrpSpPr>
        <p:grpSpPr>
          <a:xfrm>
            <a:off x="6329354" y="1893747"/>
            <a:ext cx="2296269" cy="996012"/>
            <a:chOff x="5241744" y="3372614"/>
            <a:chExt cx="2296269" cy="996012"/>
          </a:xfrm>
        </p:grpSpPr>
        <p:sp>
          <p:nvSpPr>
            <p:cNvPr id="80" name="TextBox 79"/>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81" name="Picture 80"/>
            <p:cNvPicPr>
              <a:picLocks noChangeAspect="1"/>
            </p:cNvPicPr>
            <p:nvPr/>
          </p:nvPicPr>
          <p:blipFill>
            <a:blip r:embed="rId13"/>
            <a:stretch>
              <a:fillRect/>
            </a:stretch>
          </p:blipFill>
          <p:spPr>
            <a:xfrm>
              <a:off x="5365055" y="3372614"/>
              <a:ext cx="594787" cy="558835"/>
            </a:xfrm>
            <a:prstGeom prst="rect">
              <a:avLst/>
            </a:prstGeom>
          </p:spPr>
        </p:pic>
      </p:grpSp>
      <p:grpSp>
        <p:nvGrpSpPr>
          <p:cNvPr id="30" name="Group 29"/>
          <p:cNvGrpSpPr/>
          <p:nvPr/>
        </p:nvGrpSpPr>
        <p:grpSpPr>
          <a:xfrm>
            <a:off x="3883718" y="1892266"/>
            <a:ext cx="1698211" cy="924722"/>
            <a:chOff x="4648655" y="2226885"/>
            <a:chExt cx="1698211" cy="924722"/>
          </a:xfrm>
        </p:grpSpPr>
        <p:sp>
          <p:nvSpPr>
            <p:cNvPr id="82" name="TextBox 81"/>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83" name="Picture 82"/>
            <p:cNvPicPr>
              <a:picLocks noChangeAspect="1"/>
            </p:cNvPicPr>
            <p:nvPr/>
          </p:nvPicPr>
          <p:blipFill>
            <a:blip r:embed="rId14"/>
            <a:stretch>
              <a:fillRect/>
            </a:stretch>
          </p:blipFill>
          <p:spPr>
            <a:xfrm>
              <a:off x="4819985" y="2226885"/>
              <a:ext cx="193606" cy="445809"/>
            </a:xfrm>
            <a:prstGeom prst="rect">
              <a:avLst/>
            </a:prstGeom>
          </p:spPr>
        </p:pic>
      </p:grpSp>
      <p:grpSp>
        <p:nvGrpSpPr>
          <p:cNvPr id="32" name="Group 31"/>
          <p:cNvGrpSpPr/>
          <p:nvPr/>
        </p:nvGrpSpPr>
        <p:grpSpPr>
          <a:xfrm>
            <a:off x="1063733" y="1838334"/>
            <a:ext cx="2296269" cy="904089"/>
            <a:chOff x="3467352" y="1628886"/>
            <a:chExt cx="2296269" cy="904089"/>
          </a:xfrm>
        </p:grpSpPr>
        <p:sp>
          <p:nvSpPr>
            <p:cNvPr id="84" name="TextBox 83"/>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85" name="Picture 84"/>
            <p:cNvPicPr>
              <a:picLocks noChangeAspect="1"/>
            </p:cNvPicPr>
            <p:nvPr/>
          </p:nvPicPr>
          <p:blipFill>
            <a:blip r:embed="rId15"/>
            <a:stretch>
              <a:fillRect/>
            </a:stretch>
          </p:blipFill>
          <p:spPr>
            <a:xfrm>
              <a:off x="3766645" y="1628886"/>
              <a:ext cx="495055" cy="481699"/>
            </a:xfrm>
            <a:prstGeom prst="rect">
              <a:avLst/>
            </a:prstGeom>
          </p:spPr>
        </p:pic>
      </p:grpSp>
      <p:cxnSp>
        <p:nvCxnSpPr>
          <p:cNvPr id="108" name="Straight Connector 107"/>
          <p:cNvCxnSpPr/>
          <p:nvPr/>
        </p:nvCxnSpPr>
        <p:spPr>
          <a:xfrm>
            <a:off x="655608" y="2958767"/>
            <a:ext cx="10067101"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613624" y="1661930"/>
            <a:ext cx="100671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559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Thesis Context</a:t>
              </a:r>
              <a:endParaRPr lang="en-US" sz="3200"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278015" cy="3970318"/>
          </a:xfrm>
          <a:prstGeom prst="rect">
            <a:avLst/>
          </a:prstGeom>
          <a:noFill/>
        </p:spPr>
        <p:txBody>
          <a:bodyPr wrap="square" rtlCol="0">
            <a:spAutoFit/>
          </a:bodyPr>
          <a:lstStyle/>
          <a:p>
            <a:pPr marL="342900" indent="-342900">
              <a:lnSpc>
                <a:spcPct val="150000"/>
              </a:lnSpc>
              <a:buFont typeface="Wingdings" charset="2"/>
              <a:buChar char="§"/>
            </a:pPr>
            <a:r>
              <a:rPr lang="en-US" sz="2400" dirty="0">
                <a:latin typeface="+mj-lt"/>
              </a:rPr>
              <a:t>Towards A Complete Dataset </a:t>
            </a:r>
            <a:r>
              <a:rPr lang="en-US" sz="2400" dirty="0" smtClean="0">
                <a:latin typeface="+mj-lt"/>
              </a:rPr>
              <a:t>Profile</a:t>
            </a:r>
          </a:p>
          <a:p>
            <a:pPr marL="800100" lvl="1" indent="-342900">
              <a:lnSpc>
                <a:spcPct val="150000"/>
              </a:lnSpc>
              <a:buFont typeface="Wingdings" charset="2"/>
              <a:buChar char="§"/>
            </a:pPr>
            <a:r>
              <a:rPr lang="en-US" sz="2000" dirty="0" smtClean="0">
                <a:latin typeface="+mj-lt"/>
              </a:rPr>
              <a:t>Harmonized dataset </a:t>
            </a:r>
            <a:r>
              <a:rPr lang="en-US" sz="2000" dirty="0">
                <a:latin typeface="+mj-lt"/>
              </a:rPr>
              <a:t>m</a:t>
            </a:r>
            <a:r>
              <a:rPr lang="en-US" sz="2000" dirty="0" smtClean="0">
                <a:latin typeface="+mj-lt"/>
              </a:rPr>
              <a:t>odel</a:t>
            </a:r>
          </a:p>
          <a:p>
            <a:pPr marL="800100" lvl="1" indent="-342900">
              <a:lnSpc>
                <a:spcPct val="150000"/>
              </a:lnSpc>
              <a:buFont typeface="Wingdings" charset="2"/>
              <a:buChar char="§"/>
            </a:pPr>
            <a:r>
              <a:rPr lang="en-US" sz="2000" dirty="0" smtClean="0">
                <a:latin typeface="+mj-lt"/>
              </a:rPr>
              <a:t>Automatic datasets profiles generation </a:t>
            </a:r>
            <a:r>
              <a:rPr lang="en-US" sz="2000" dirty="0">
                <a:latin typeface="+mj-lt"/>
              </a:rPr>
              <a:t>and </a:t>
            </a:r>
            <a:r>
              <a:rPr lang="en-US" sz="2000" dirty="0" smtClean="0">
                <a:latin typeface="+mj-lt"/>
              </a:rPr>
              <a:t>validation</a:t>
            </a:r>
          </a:p>
          <a:p>
            <a:pPr marL="800100" lvl="1" indent="-342900">
              <a:lnSpc>
                <a:spcPct val="150000"/>
              </a:lnSpc>
              <a:buFont typeface="Wingdings" charset="2"/>
              <a:buChar char="§"/>
            </a:pPr>
            <a:r>
              <a:rPr lang="en-US" sz="2000" dirty="0" smtClean="0">
                <a:latin typeface="+mj-lt"/>
              </a:rPr>
              <a:t>Datasets </a:t>
            </a:r>
            <a:r>
              <a:rPr lang="en-US" sz="2000" dirty="0">
                <a:latin typeface="+mj-lt"/>
              </a:rPr>
              <a:t>o</a:t>
            </a:r>
            <a:r>
              <a:rPr lang="en-US" sz="2000" dirty="0" smtClean="0">
                <a:latin typeface="+mj-lt"/>
              </a:rPr>
              <a:t>bjective quality assessment</a:t>
            </a:r>
          </a:p>
          <a:p>
            <a:pPr lvl="1">
              <a:lnSpc>
                <a:spcPct val="150000"/>
              </a:lnSpc>
            </a:pPr>
            <a:endParaRPr lang="en-US" sz="2000" dirty="0">
              <a:latin typeface="+mj-lt"/>
            </a:endParaRPr>
          </a:p>
          <a:p>
            <a:pPr marL="342900" indent="-342900">
              <a:lnSpc>
                <a:spcPct val="150000"/>
              </a:lnSpc>
              <a:buFont typeface="Wingdings" charset="2"/>
              <a:buChar char="§"/>
            </a:pPr>
            <a:r>
              <a:rPr lang="en-US" sz="2400" dirty="0" smtClean="0">
                <a:latin typeface="+mj-lt"/>
              </a:rPr>
              <a:t>Enriching </a:t>
            </a:r>
            <a:r>
              <a:rPr lang="en-US" sz="2400" dirty="0">
                <a:latin typeface="+mj-lt"/>
              </a:rPr>
              <a:t>Enterprise </a:t>
            </a:r>
            <a:r>
              <a:rPr lang="en-US" sz="2400" dirty="0" smtClean="0">
                <a:latin typeface="+mj-lt"/>
              </a:rPr>
              <a:t>Data</a:t>
            </a:r>
          </a:p>
          <a:p>
            <a:pPr marL="800100" lvl="1" indent="-342900">
              <a:lnSpc>
                <a:spcPct val="150000"/>
              </a:lnSpc>
              <a:buFont typeface="Wingdings" charset="2"/>
              <a:buChar char="§"/>
            </a:pPr>
            <a:r>
              <a:rPr lang="en-US" sz="2000" dirty="0" smtClean="0">
                <a:latin typeface="+mj-lt"/>
              </a:rPr>
              <a:t>External data integration and enrichment</a:t>
            </a:r>
          </a:p>
          <a:p>
            <a:pPr marL="800100" lvl="1" indent="-342900">
              <a:lnSpc>
                <a:spcPct val="150000"/>
              </a:lnSpc>
              <a:buFont typeface="Wingdings" charset="2"/>
              <a:buChar char="§"/>
            </a:pPr>
            <a:r>
              <a:rPr lang="en-US" sz="2000" dirty="0">
                <a:latin typeface="+mj-lt"/>
              </a:rPr>
              <a:t>Semantic Social News Aggregation</a:t>
            </a:r>
          </a:p>
        </p:txBody>
      </p:sp>
      <p:sp>
        <p:nvSpPr>
          <p:cNvPr id="9" name="Slide Number Placeholder 8"/>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3" name="Picture 12"/>
          <p:cNvPicPr>
            <a:picLocks noChangeAspect="1"/>
          </p:cNvPicPr>
          <p:nvPr/>
        </p:nvPicPr>
        <p:blipFill>
          <a:blip r:embed="rId3">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034514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Models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20</a:t>
            </a:fld>
            <a:endParaRPr lang="en-US" dirty="0"/>
          </a:p>
        </p:txBody>
      </p:sp>
      <p:sp>
        <p:nvSpPr>
          <p:cNvPr id="12" name="Rectangle 11"/>
          <p:cNvSpPr/>
          <p:nvPr/>
        </p:nvSpPr>
        <p:spPr>
          <a:xfrm>
            <a:off x="146278" y="939659"/>
            <a:ext cx="11785557" cy="1754326"/>
          </a:xfrm>
          <a:prstGeom prst="rect">
            <a:avLst/>
          </a:prstGeom>
        </p:spPr>
        <p:txBody>
          <a:bodyPr wrap="square">
            <a:spAutoFit/>
          </a:bodyPr>
          <a:lstStyle/>
          <a:p>
            <a:pPr marL="285750" indent="-285750">
              <a:lnSpc>
                <a:spcPct val="150000"/>
              </a:lnSpc>
              <a:buFont typeface="Wingdings" charset="2"/>
              <a:buChar char="§"/>
            </a:pPr>
            <a:r>
              <a:rPr lang="en-US" sz="2400" dirty="0">
                <a:latin typeface="+mj-lt"/>
              </a:rPr>
              <a:t>Examine the model or vocabulary specification and </a:t>
            </a:r>
            <a:r>
              <a:rPr lang="en-US" sz="2400" dirty="0" smtClean="0">
                <a:latin typeface="+mj-lt"/>
              </a:rPr>
              <a:t>documentation</a:t>
            </a:r>
            <a:endParaRPr lang="en-US" sz="2400" dirty="0">
              <a:latin typeface="+mj-lt"/>
            </a:endParaRPr>
          </a:p>
          <a:p>
            <a:pPr marL="285750" indent="-285750">
              <a:lnSpc>
                <a:spcPct val="150000"/>
              </a:lnSpc>
              <a:buFont typeface="Wingdings" charset="2"/>
              <a:buChar char="§"/>
            </a:pPr>
            <a:r>
              <a:rPr lang="en-US" sz="2400" dirty="0">
                <a:latin typeface="+mj-lt"/>
              </a:rPr>
              <a:t>Examine existing datasets using these models</a:t>
            </a:r>
          </a:p>
          <a:p>
            <a:pPr marL="285750" indent="-285750">
              <a:lnSpc>
                <a:spcPct val="150000"/>
              </a:lnSpc>
              <a:buFont typeface="Wingdings" charset="2"/>
              <a:buChar char="§"/>
            </a:pPr>
            <a:r>
              <a:rPr lang="en-US" sz="2400" dirty="0">
                <a:latin typeface="+mj-lt"/>
              </a:rPr>
              <a:t>Examine the source code for </a:t>
            </a:r>
            <a:r>
              <a:rPr lang="en-US" sz="2400" b="1" dirty="0">
                <a:latin typeface="+mj-lt"/>
              </a:rPr>
              <a:t>DMS</a:t>
            </a:r>
          </a:p>
        </p:txBody>
      </p:sp>
      <p:grpSp>
        <p:nvGrpSpPr>
          <p:cNvPr id="14" name="Group 13"/>
          <p:cNvGrpSpPr/>
          <p:nvPr/>
        </p:nvGrpSpPr>
        <p:grpSpPr>
          <a:xfrm>
            <a:off x="167056" y="2834560"/>
            <a:ext cx="11618401" cy="1740701"/>
            <a:chOff x="198456" y="3022333"/>
            <a:chExt cx="11618401" cy="1740701"/>
          </a:xfrm>
        </p:grpSpPr>
        <p:cxnSp>
          <p:nvCxnSpPr>
            <p:cNvPr id="15" name="Straight Connector 14"/>
            <p:cNvCxnSpPr/>
            <p:nvPr/>
          </p:nvCxnSpPr>
          <p:spPr>
            <a:xfrm flipV="1">
              <a:off x="261256" y="3022333"/>
              <a:ext cx="11555601" cy="9625"/>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61256" y="3393252"/>
              <a:ext cx="6566483" cy="390304"/>
              <a:chOff x="261256" y="3393252"/>
              <a:chExt cx="6566483" cy="390304"/>
            </a:xfrm>
          </p:grpSpPr>
          <p:sp>
            <p:nvSpPr>
              <p:cNvPr id="21" name="TextBox 20"/>
              <p:cNvSpPr txBox="1"/>
              <p:nvPr/>
            </p:nvSpPr>
            <p:spPr>
              <a:xfrm>
                <a:off x="261256" y="3393252"/>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1</a:t>
                </a:r>
              </a:p>
            </p:txBody>
          </p:sp>
          <p:sp>
            <p:nvSpPr>
              <p:cNvPr id="22" name="TextBox 21"/>
              <p:cNvSpPr txBox="1"/>
              <p:nvPr/>
            </p:nvSpPr>
            <p:spPr>
              <a:xfrm>
                <a:off x="644893" y="3414224"/>
                <a:ext cx="6182846" cy="369332"/>
              </a:xfrm>
              <a:prstGeom prst="rect">
                <a:avLst/>
              </a:prstGeom>
              <a:noFill/>
            </p:spPr>
            <p:txBody>
              <a:bodyPr wrap="none" rtlCol="0">
                <a:spAutoFit/>
              </a:bodyPr>
              <a:lstStyle/>
              <a:p>
                <a:r>
                  <a:rPr lang="en-US" dirty="0" smtClean="0">
                    <a:latin typeface="+mj-lt"/>
                  </a:rPr>
                  <a:t>Map the information groups [resource, tag, group, organization]</a:t>
                </a:r>
                <a:endParaRPr lang="en-US" dirty="0">
                  <a:latin typeface="+mj-lt"/>
                </a:endParaRPr>
              </a:p>
            </p:txBody>
          </p:sp>
        </p:grpSp>
        <p:grpSp>
          <p:nvGrpSpPr>
            <p:cNvPr id="17" name="Group 16"/>
            <p:cNvGrpSpPr/>
            <p:nvPr/>
          </p:nvGrpSpPr>
          <p:grpSpPr>
            <a:xfrm>
              <a:off x="261256" y="4096923"/>
              <a:ext cx="6745635" cy="390304"/>
              <a:chOff x="261256" y="3393252"/>
              <a:chExt cx="6745635" cy="390304"/>
            </a:xfrm>
          </p:grpSpPr>
          <p:sp>
            <p:nvSpPr>
              <p:cNvPr id="19" name="TextBox 18"/>
              <p:cNvSpPr txBox="1"/>
              <p:nvPr/>
            </p:nvSpPr>
            <p:spPr>
              <a:xfrm>
                <a:off x="261256" y="3393252"/>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2</a:t>
                </a:r>
                <a:endParaRPr lang="en-US" dirty="0">
                  <a:solidFill>
                    <a:schemeClr val="bg1"/>
                  </a:solidFill>
                </a:endParaRPr>
              </a:p>
            </p:txBody>
          </p:sp>
          <p:sp>
            <p:nvSpPr>
              <p:cNvPr id="20" name="TextBox 19"/>
              <p:cNvSpPr txBox="1"/>
              <p:nvPr/>
            </p:nvSpPr>
            <p:spPr>
              <a:xfrm>
                <a:off x="644893" y="3414224"/>
                <a:ext cx="6361998" cy="369332"/>
              </a:xfrm>
              <a:prstGeom prst="rect">
                <a:avLst/>
              </a:prstGeom>
              <a:noFill/>
            </p:spPr>
            <p:txBody>
              <a:bodyPr wrap="none" rtlCol="0">
                <a:spAutoFit/>
              </a:bodyPr>
              <a:lstStyle/>
              <a:p>
                <a:r>
                  <a:rPr lang="en-US" dirty="0" smtClean="0">
                    <a:latin typeface="+mj-lt"/>
                  </a:rPr>
                  <a:t>Map the information types [general, ownership, provenance, etc.]</a:t>
                </a:r>
                <a:endParaRPr lang="en-US" dirty="0">
                  <a:latin typeface="+mj-lt"/>
                </a:endParaRPr>
              </a:p>
            </p:txBody>
          </p:sp>
        </p:grpSp>
        <p:cxnSp>
          <p:nvCxnSpPr>
            <p:cNvPr id="18" name="Straight Connector 17"/>
            <p:cNvCxnSpPr/>
            <p:nvPr/>
          </p:nvCxnSpPr>
          <p:spPr>
            <a:xfrm flipV="1">
              <a:off x="198456" y="4753409"/>
              <a:ext cx="11555601" cy="9625"/>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7" name="Table 6"/>
          <p:cNvGraphicFramePr>
            <a:graphicFrameLocks noGrp="1"/>
          </p:cNvGraphicFramePr>
          <p:nvPr>
            <p:extLst>
              <p:ext uri="{D42A27DB-BD31-4B8C-83A1-F6EECF244321}">
                <p14:modId xmlns:p14="http://schemas.microsoft.com/office/powerpoint/2010/main" val="1885549497"/>
              </p:ext>
            </p:extLst>
          </p:nvPr>
        </p:nvGraphicFramePr>
        <p:xfrm>
          <a:off x="161320" y="4716386"/>
          <a:ext cx="11649806" cy="1529080"/>
        </p:xfrm>
        <a:graphic>
          <a:graphicData uri="http://schemas.openxmlformats.org/drawingml/2006/table">
            <a:tbl>
              <a:tblPr firstRow="1" bandRow="1">
                <a:tableStyleId>{5C22544A-7EE6-4342-B048-85BDC9FD1C3A}</a:tableStyleId>
              </a:tblPr>
              <a:tblGrid>
                <a:gridCol w="1086392"/>
                <a:gridCol w="1089061"/>
                <a:gridCol w="1263721"/>
                <a:gridCol w="2599362"/>
                <a:gridCol w="2024009"/>
                <a:gridCol w="2260315"/>
                <a:gridCol w="1326946"/>
              </a:tblGrid>
              <a:tr h="370840">
                <a:tc>
                  <a:txBody>
                    <a:bodyPr/>
                    <a:lstStyle/>
                    <a:p>
                      <a:r>
                        <a:rPr lang="en-US" sz="1600" dirty="0" smtClean="0">
                          <a:latin typeface="+mj-lt"/>
                        </a:rPr>
                        <a:t>CKAN</a:t>
                      </a:r>
                      <a:endParaRPr lang="en-US" sz="1600" dirty="0">
                        <a:latin typeface="+mj-lt"/>
                      </a:endParaRPr>
                    </a:p>
                  </a:txBody>
                  <a:tcPr/>
                </a:tc>
                <a:tc>
                  <a:txBody>
                    <a:bodyPr/>
                    <a:lstStyle/>
                    <a:p>
                      <a:r>
                        <a:rPr lang="en-US" sz="1600" dirty="0" smtClean="0">
                          <a:latin typeface="+mj-lt"/>
                        </a:rPr>
                        <a:t>DKAN</a:t>
                      </a:r>
                      <a:endParaRPr lang="en-US" sz="1600" dirty="0">
                        <a:latin typeface="+mj-lt"/>
                      </a:endParaRPr>
                    </a:p>
                  </a:txBody>
                  <a:tcPr/>
                </a:tc>
                <a:tc>
                  <a:txBody>
                    <a:bodyPr/>
                    <a:lstStyle/>
                    <a:p>
                      <a:r>
                        <a:rPr lang="en-US" sz="1600" dirty="0" smtClean="0">
                          <a:latin typeface="+mj-lt"/>
                        </a:rPr>
                        <a:t>POD</a:t>
                      </a:r>
                      <a:endParaRPr lang="en-US" sz="1600" dirty="0">
                        <a:latin typeface="+mj-lt"/>
                      </a:endParaRPr>
                    </a:p>
                  </a:txBody>
                  <a:tcPr/>
                </a:tc>
                <a:tc>
                  <a:txBody>
                    <a:bodyPr/>
                    <a:lstStyle/>
                    <a:p>
                      <a:r>
                        <a:rPr lang="en-US" sz="1600" dirty="0" smtClean="0">
                          <a:latin typeface="+mj-lt"/>
                        </a:rPr>
                        <a:t>DCAT</a:t>
                      </a:r>
                      <a:endParaRPr lang="en-US" sz="1600" dirty="0">
                        <a:latin typeface="+mj-lt"/>
                      </a:endParaRPr>
                    </a:p>
                  </a:txBody>
                  <a:tcPr/>
                </a:tc>
                <a:tc>
                  <a:txBody>
                    <a:bodyPr/>
                    <a:lstStyle/>
                    <a:p>
                      <a:r>
                        <a:rPr lang="en-US" sz="1600" dirty="0" err="1" smtClean="0">
                          <a:latin typeface="+mj-lt"/>
                        </a:rPr>
                        <a:t>VoID</a:t>
                      </a:r>
                      <a:endParaRPr lang="en-US" sz="1600" dirty="0">
                        <a:latin typeface="+mj-lt"/>
                      </a:endParaRPr>
                    </a:p>
                  </a:txBody>
                  <a:tcPr/>
                </a:tc>
                <a:tc>
                  <a:txBody>
                    <a:bodyPr/>
                    <a:lstStyle/>
                    <a:p>
                      <a:r>
                        <a:rPr lang="en-US" sz="1600" dirty="0" err="1" smtClean="0">
                          <a:latin typeface="+mj-lt"/>
                        </a:rPr>
                        <a:t>Schema.org</a:t>
                      </a:r>
                      <a:endParaRPr lang="en-US" sz="1600" dirty="0">
                        <a:latin typeface="+mj-lt"/>
                      </a:endParaRPr>
                    </a:p>
                  </a:txBody>
                  <a:tcPr/>
                </a:tc>
                <a:tc>
                  <a:txBody>
                    <a:bodyPr/>
                    <a:lstStyle/>
                    <a:p>
                      <a:r>
                        <a:rPr lang="en-US" sz="1600" dirty="0" err="1" smtClean="0">
                          <a:latin typeface="+mj-lt"/>
                        </a:rPr>
                        <a:t>Socrata</a:t>
                      </a:r>
                      <a:endParaRPr lang="en-US" sz="1600" dirty="0">
                        <a:latin typeface="+mj-lt"/>
                      </a:endParaRPr>
                    </a:p>
                  </a:txBody>
                  <a:tcPr/>
                </a:tc>
              </a:tr>
              <a:tr h="370840">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distribution</a:t>
                      </a:r>
                      <a:endParaRPr lang="en-US" sz="1600" dirty="0">
                        <a:latin typeface="+mj-lt"/>
                      </a:endParaRPr>
                    </a:p>
                  </a:txBody>
                  <a:tcPr/>
                </a:tc>
                <a:tc>
                  <a:txBody>
                    <a:bodyPr/>
                    <a:lstStyle/>
                    <a:p>
                      <a:r>
                        <a:rPr lang="en-US" sz="1600" dirty="0" err="1" smtClean="0">
                          <a:latin typeface="+mj-lt"/>
                        </a:rPr>
                        <a:t>Dcat:Distribution</a:t>
                      </a:r>
                      <a:endParaRPr lang="en-US" sz="1600" dirty="0">
                        <a:latin typeface="+mj-lt"/>
                      </a:endParaRPr>
                    </a:p>
                  </a:txBody>
                  <a:tcPr/>
                </a:tc>
                <a:tc>
                  <a:txBody>
                    <a:bodyPr/>
                    <a:lstStyle/>
                    <a:p>
                      <a:r>
                        <a:rPr lang="en-US" sz="1600" dirty="0" err="1" smtClean="0">
                          <a:latin typeface="+mj-lt"/>
                        </a:rPr>
                        <a:t>Void:Dataset</a:t>
                      </a:r>
                      <a:r>
                        <a:rPr lang="en-US" sz="1600" baseline="0" dirty="0" smtClean="0">
                          <a:latin typeface="+mj-lt"/>
                        </a:rPr>
                        <a:t> </a:t>
                      </a:r>
                      <a:r>
                        <a:rPr lang="en-US" sz="1600" baseline="0" dirty="0" smtClean="0">
                          <a:latin typeface="+mj-lt"/>
                          <a:sym typeface="Wingdings"/>
                        </a:rPr>
                        <a:t></a:t>
                      </a:r>
                      <a:r>
                        <a:rPr lang="en-US" sz="1600" dirty="0" err="1" smtClean="0">
                          <a:latin typeface="+mj-lt"/>
                        </a:rPr>
                        <a:t>void:dataDump</a:t>
                      </a:r>
                      <a:endParaRPr lang="en-US" sz="1600" dirty="0">
                        <a:latin typeface="+mj-lt"/>
                      </a:endParaRPr>
                    </a:p>
                  </a:txBody>
                  <a:tcPr/>
                </a:tc>
                <a:tc>
                  <a:txBody>
                    <a:bodyPr/>
                    <a:lstStyle/>
                    <a:p>
                      <a:r>
                        <a:rPr lang="en-US" sz="1600" dirty="0" err="1" smtClean="0">
                          <a:latin typeface="+mj-lt"/>
                        </a:rPr>
                        <a:t>Dataset:distribution</a:t>
                      </a:r>
                      <a:endParaRPr lang="en-US" sz="1600" dirty="0">
                        <a:latin typeface="+mj-lt"/>
                      </a:endParaRPr>
                    </a:p>
                  </a:txBody>
                  <a:tcPr/>
                </a:tc>
                <a:tc>
                  <a:txBody>
                    <a:bodyPr/>
                    <a:lstStyle/>
                    <a:p>
                      <a:r>
                        <a:rPr lang="en-US" sz="1600" dirty="0" smtClean="0">
                          <a:latin typeface="+mj-lt"/>
                        </a:rPr>
                        <a:t>attachments</a:t>
                      </a:r>
                      <a:endParaRPr lang="en-US" sz="1600" dirty="0">
                        <a:latin typeface="+mj-lt"/>
                      </a:endParaRPr>
                    </a:p>
                  </a:txBody>
                  <a:tcPr/>
                </a:tc>
              </a:tr>
              <a:tr h="370840">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keyword</a:t>
                      </a:r>
                      <a:endParaRPr lang="en-US" sz="1600" dirty="0">
                        <a:latin typeface="+mj-lt"/>
                      </a:endParaRPr>
                    </a:p>
                  </a:txBody>
                  <a:tcPr/>
                </a:tc>
                <a:tc>
                  <a:txBody>
                    <a:bodyPr/>
                    <a:lstStyle/>
                    <a:p>
                      <a:r>
                        <a:rPr lang="en-US" sz="1600" dirty="0" err="1" smtClean="0">
                          <a:latin typeface="+mj-lt"/>
                        </a:rPr>
                        <a:t>Dcat:Dataset</a:t>
                      </a:r>
                      <a:r>
                        <a:rPr lang="en-US" sz="1600" dirty="0" smtClean="0">
                          <a:latin typeface="+mj-lt"/>
                        </a:rPr>
                        <a:t> </a:t>
                      </a:r>
                      <a:r>
                        <a:rPr lang="en-US" sz="1600" dirty="0" smtClean="0">
                          <a:latin typeface="+mj-lt"/>
                          <a:sym typeface="Wingdings"/>
                        </a:rPr>
                        <a:t></a:t>
                      </a:r>
                      <a:r>
                        <a:rPr lang="en-US" sz="1600" dirty="0" smtClean="0">
                          <a:latin typeface="+mj-lt"/>
                        </a:rPr>
                        <a:t>  :keyword</a:t>
                      </a:r>
                      <a:endParaRPr lang="en-US" sz="1600" dirty="0">
                        <a:latin typeface="+mj-lt"/>
                      </a:endParaRPr>
                    </a:p>
                  </a:txBody>
                  <a:tcPr/>
                </a:tc>
                <a:tc>
                  <a:txBody>
                    <a:bodyPr/>
                    <a:lstStyle/>
                    <a:p>
                      <a:r>
                        <a:rPr lang="en-US" sz="1600" dirty="0" err="1" smtClean="0">
                          <a:latin typeface="+mj-lt"/>
                        </a:rPr>
                        <a:t>Void:Dataset</a:t>
                      </a:r>
                      <a:r>
                        <a:rPr lang="en-US" sz="1600" dirty="0" smtClean="0">
                          <a:latin typeface="+mj-lt"/>
                        </a:rPr>
                        <a:t> </a:t>
                      </a:r>
                      <a:r>
                        <a:rPr lang="en-US" sz="1600" dirty="0" smtClean="0">
                          <a:latin typeface="+mj-lt"/>
                          <a:sym typeface="Wingdings"/>
                        </a:rPr>
                        <a:t> :keyword</a:t>
                      </a:r>
                      <a:endParaRPr lang="en-US" sz="1600" dirty="0">
                        <a:latin typeface="+mj-lt"/>
                      </a:endParaRPr>
                    </a:p>
                  </a:txBody>
                  <a:tcPr/>
                </a:tc>
                <a:tc>
                  <a:txBody>
                    <a:bodyPr/>
                    <a:lstStyle/>
                    <a:p>
                      <a:r>
                        <a:rPr lang="en-US" sz="1600" dirty="0" err="1" smtClean="0">
                          <a:latin typeface="+mj-lt"/>
                        </a:rPr>
                        <a:t>creativeWork:keywords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r>
            </a:tbl>
          </a:graphicData>
        </a:graphic>
      </p:graphicFrame>
    </p:spTree>
    <p:extLst>
      <p:ext uri="{BB962C8B-B14F-4D97-AF65-F5344CB8AC3E}">
        <p14:creationId xmlns:p14="http://schemas.microsoft.com/office/powerpoint/2010/main" val="9752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Models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21</a:t>
            </a:fld>
            <a:endParaRPr lang="en-US" dirty="0"/>
          </a:p>
        </p:txBody>
      </p:sp>
      <p:cxnSp>
        <p:nvCxnSpPr>
          <p:cNvPr id="30" name="Straight Connector 2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21</a:t>
            </a:fld>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185" y="1005018"/>
            <a:ext cx="4610683" cy="5268164"/>
          </a:xfrm>
          <a:prstGeom prst="rect">
            <a:avLst/>
          </a:prstGeom>
        </p:spPr>
      </p:pic>
      <p:grpSp>
        <p:nvGrpSpPr>
          <p:cNvPr id="34" name="Group 33"/>
          <p:cNvGrpSpPr/>
          <p:nvPr/>
        </p:nvGrpSpPr>
        <p:grpSpPr>
          <a:xfrm>
            <a:off x="338258" y="1357162"/>
            <a:ext cx="2549416" cy="378063"/>
            <a:chOff x="261256" y="3393252"/>
            <a:chExt cx="2549416" cy="378063"/>
          </a:xfrm>
        </p:grpSpPr>
        <p:sp>
          <p:nvSpPr>
            <p:cNvPr id="35" name="TextBox 34"/>
            <p:cNvSpPr txBox="1"/>
            <p:nvPr/>
          </p:nvSpPr>
          <p:spPr>
            <a:xfrm>
              <a:off x="261256" y="3393252"/>
              <a:ext cx="710451"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CKAN</a:t>
              </a:r>
              <a:endParaRPr lang="en-US" dirty="0">
                <a:solidFill>
                  <a:schemeClr val="bg1"/>
                </a:solidFill>
              </a:endParaRPr>
            </a:p>
          </p:txBody>
        </p:sp>
        <p:sp>
          <p:nvSpPr>
            <p:cNvPr id="36" name="TextBox 35"/>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37" name="Group 36"/>
          <p:cNvGrpSpPr/>
          <p:nvPr/>
        </p:nvGrpSpPr>
        <p:grpSpPr>
          <a:xfrm>
            <a:off x="338258" y="1971575"/>
            <a:ext cx="2549416" cy="378063"/>
            <a:chOff x="261256" y="3393252"/>
            <a:chExt cx="2549416" cy="378063"/>
          </a:xfrm>
        </p:grpSpPr>
        <p:sp>
          <p:nvSpPr>
            <p:cNvPr id="38" name="TextBox 37"/>
            <p:cNvSpPr txBox="1"/>
            <p:nvPr/>
          </p:nvSpPr>
          <p:spPr>
            <a:xfrm>
              <a:off x="261256" y="3393252"/>
              <a:ext cx="729687" cy="36933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D</a:t>
              </a:r>
              <a:r>
                <a:rPr lang="en-US" dirty="0" smtClean="0">
                  <a:solidFill>
                    <a:schemeClr val="bg1"/>
                  </a:solidFill>
                </a:rPr>
                <a:t>KAN</a:t>
              </a:r>
              <a:endParaRPr lang="en-US" dirty="0">
                <a:solidFill>
                  <a:schemeClr val="bg1"/>
                </a:solidFill>
              </a:endParaRPr>
            </a:p>
          </p:txBody>
        </p:sp>
        <p:sp>
          <p:nvSpPr>
            <p:cNvPr id="39" name="TextBox 38"/>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40" name="Group 39"/>
          <p:cNvGrpSpPr/>
          <p:nvPr/>
        </p:nvGrpSpPr>
        <p:grpSpPr>
          <a:xfrm>
            <a:off x="338258" y="2574049"/>
            <a:ext cx="3232039" cy="378063"/>
            <a:chOff x="261256" y="3393252"/>
            <a:chExt cx="3232039" cy="378063"/>
          </a:xfrm>
        </p:grpSpPr>
        <p:sp>
          <p:nvSpPr>
            <p:cNvPr id="41" name="TextBox 40"/>
            <p:cNvSpPr txBox="1"/>
            <p:nvPr/>
          </p:nvSpPr>
          <p:spPr>
            <a:xfrm>
              <a:off x="261256" y="3393252"/>
              <a:ext cx="710451" cy="36933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POD</a:t>
              </a:r>
              <a:endParaRPr lang="en-US" dirty="0">
                <a:solidFill>
                  <a:schemeClr val="bg1"/>
                </a:solidFill>
              </a:endParaRPr>
            </a:p>
          </p:txBody>
        </p:sp>
        <p:sp>
          <p:nvSpPr>
            <p:cNvPr id="42" name="TextBox 41"/>
            <p:cNvSpPr txBox="1"/>
            <p:nvPr/>
          </p:nvSpPr>
          <p:spPr>
            <a:xfrm>
              <a:off x="971707" y="3401983"/>
              <a:ext cx="2521588" cy="369332"/>
            </a:xfrm>
            <a:prstGeom prst="rect">
              <a:avLst/>
            </a:prstGeom>
            <a:noFill/>
          </p:spPr>
          <p:txBody>
            <a:bodyPr wrap="none" rtlCol="0">
              <a:spAutoFit/>
            </a:bodyPr>
            <a:lstStyle/>
            <a:p>
              <a:r>
                <a:rPr lang="en-US" dirty="0" err="1" smtClean="0"/>
                <a:t>ContactPoint</a:t>
              </a:r>
              <a:r>
                <a:rPr lang="en-US" dirty="0" smtClean="0"/>
                <a:t> -&gt; </a:t>
              </a:r>
              <a:r>
                <a:rPr lang="en-US" dirty="0" err="1" smtClean="0"/>
                <a:t>hasEmail</a:t>
              </a:r>
              <a:endParaRPr lang="en-US" dirty="0"/>
            </a:p>
          </p:txBody>
        </p:sp>
      </p:grpSp>
      <p:grpSp>
        <p:nvGrpSpPr>
          <p:cNvPr id="43" name="Group 42"/>
          <p:cNvGrpSpPr/>
          <p:nvPr/>
        </p:nvGrpSpPr>
        <p:grpSpPr>
          <a:xfrm>
            <a:off x="318564" y="4490037"/>
            <a:ext cx="4598054" cy="369332"/>
            <a:chOff x="261256" y="3324983"/>
            <a:chExt cx="4598054" cy="369332"/>
          </a:xfrm>
        </p:grpSpPr>
        <p:sp>
          <p:nvSpPr>
            <p:cNvPr id="44" name="TextBox 43"/>
            <p:cNvSpPr txBox="1"/>
            <p:nvPr/>
          </p:nvSpPr>
          <p:spPr>
            <a:xfrm>
              <a:off x="261256" y="3393252"/>
              <a:ext cx="710451" cy="21544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dirty="0" err="1" smtClean="0">
                  <a:solidFill>
                    <a:schemeClr val="bg1"/>
                  </a:solidFill>
                </a:rPr>
                <a:t>Schema.org</a:t>
              </a:r>
              <a:endParaRPr lang="en-US" sz="800" dirty="0">
                <a:solidFill>
                  <a:schemeClr val="bg1"/>
                </a:solidFill>
              </a:endParaRPr>
            </a:p>
          </p:txBody>
        </p:sp>
        <p:sp>
          <p:nvSpPr>
            <p:cNvPr id="45" name="TextBox 44"/>
            <p:cNvSpPr txBox="1"/>
            <p:nvPr/>
          </p:nvSpPr>
          <p:spPr>
            <a:xfrm>
              <a:off x="971707" y="3324983"/>
              <a:ext cx="3887603" cy="369332"/>
            </a:xfrm>
            <a:prstGeom prst="rect">
              <a:avLst/>
            </a:prstGeom>
            <a:noFill/>
          </p:spPr>
          <p:txBody>
            <a:bodyPr wrap="none" rtlCol="0">
              <a:spAutoFit/>
            </a:bodyPr>
            <a:lstStyle/>
            <a:p>
              <a:r>
                <a:rPr lang="en-US" dirty="0" err="1" smtClean="0"/>
                <a:t>CreativeWork:producer</a:t>
              </a:r>
              <a:r>
                <a:rPr lang="en-US" dirty="0" smtClean="0"/>
                <a:t> -&gt; </a:t>
              </a:r>
              <a:r>
                <a:rPr lang="en-US" dirty="0" err="1" smtClean="0"/>
                <a:t>Person:email</a:t>
              </a:r>
              <a:endParaRPr lang="en-US" dirty="0"/>
            </a:p>
          </p:txBody>
        </p:sp>
      </p:grpSp>
      <p:grpSp>
        <p:nvGrpSpPr>
          <p:cNvPr id="46" name="Group 45"/>
          <p:cNvGrpSpPr/>
          <p:nvPr/>
        </p:nvGrpSpPr>
        <p:grpSpPr>
          <a:xfrm>
            <a:off x="318564" y="3867118"/>
            <a:ext cx="5904052" cy="378063"/>
            <a:chOff x="261256" y="3393252"/>
            <a:chExt cx="5904052" cy="378063"/>
          </a:xfrm>
        </p:grpSpPr>
        <p:sp>
          <p:nvSpPr>
            <p:cNvPr id="47" name="TextBox 46"/>
            <p:cNvSpPr txBox="1"/>
            <p:nvPr/>
          </p:nvSpPr>
          <p:spPr>
            <a:xfrm>
              <a:off x="261256" y="3393252"/>
              <a:ext cx="710451" cy="369332"/>
            </a:xfrm>
            <a:prstGeom prst="rect">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solidFill>
                    <a:schemeClr val="bg1"/>
                  </a:solidFill>
                </a:rPr>
                <a:t>VoID</a:t>
              </a:r>
              <a:endParaRPr lang="en-US" dirty="0">
                <a:solidFill>
                  <a:schemeClr val="bg1"/>
                </a:solidFill>
              </a:endParaRPr>
            </a:p>
          </p:txBody>
        </p:sp>
        <p:sp>
          <p:nvSpPr>
            <p:cNvPr id="48" name="TextBox 47"/>
            <p:cNvSpPr txBox="1"/>
            <p:nvPr/>
          </p:nvSpPr>
          <p:spPr>
            <a:xfrm>
              <a:off x="971707" y="3401983"/>
              <a:ext cx="5193601" cy="369332"/>
            </a:xfrm>
            <a:prstGeom prst="rect">
              <a:avLst/>
            </a:prstGeom>
            <a:noFill/>
          </p:spPr>
          <p:txBody>
            <a:bodyPr wrap="none" rtlCol="0">
              <a:spAutoFit/>
            </a:bodyPr>
            <a:lstStyle/>
            <a:p>
              <a:r>
                <a:rPr lang="en-US" dirty="0" err="1"/>
                <a:t>v</a:t>
              </a:r>
              <a:r>
                <a:rPr lang="en-US" dirty="0" err="1" smtClean="0"/>
                <a:t>oid:Dataset</a:t>
              </a:r>
              <a:r>
                <a:rPr lang="en-US" dirty="0" smtClean="0"/>
                <a:t> -&gt; </a:t>
              </a:r>
              <a:r>
                <a:rPr lang="en-US" dirty="0" err="1" smtClean="0"/>
                <a:t>dct:creator</a:t>
              </a:r>
              <a:r>
                <a:rPr lang="en-US" dirty="0" smtClean="0"/>
                <a:t> -&gt; </a:t>
              </a:r>
              <a:r>
                <a:rPr lang="en-US" dirty="0" err="1" smtClean="0"/>
                <a:t>foaf:Person:givenName</a:t>
              </a:r>
              <a:endParaRPr lang="en-US" dirty="0"/>
            </a:p>
          </p:txBody>
        </p:sp>
      </p:grpSp>
      <p:grpSp>
        <p:nvGrpSpPr>
          <p:cNvPr id="49" name="Group 48"/>
          <p:cNvGrpSpPr/>
          <p:nvPr/>
        </p:nvGrpSpPr>
        <p:grpSpPr>
          <a:xfrm>
            <a:off x="338258" y="3224949"/>
            <a:ext cx="5949257" cy="378063"/>
            <a:chOff x="261256" y="3393252"/>
            <a:chExt cx="5949257" cy="378063"/>
          </a:xfrm>
        </p:grpSpPr>
        <p:sp>
          <p:nvSpPr>
            <p:cNvPr id="50" name="TextBox 49"/>
            <p:cNvSpPr txBox="1"/>
            <p:nvPr/>
          </p:nvSpPr>
          <p:spPr>
            <a:xfrm>
              <a:off x="261256" y="3393252"/>
              <a:ext cx="710451" cy="369332"/>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DCAT</a:t>
              </a:r>
              <a:endParaRPr lang="en-US" dirty="0">
                <a:solidFill>
                  <a:schemeClr val="bg1"/>
                </a:solidFill>
              </a:endParaRPr>
            </a:p>
          </p:txBody>
        </p:sp>
        <p:sp>
          <p:nvSpPr>
            <p:cNvPr id="51" name="TextBox 50"/>
            <p:cNvSpPr txBox="1"/>
            <p:nvPr/>
          </p:nvSpPr>
          <p:spPr>
            <a:xfrm>
              <a:off x="971707" y="3401983"/>
              <a:ext cx="5238806" cy="369332"/>
            </a:xfrm>
            <a:prstGeom prst="rect">
              <a:avLst/>
            </a:prstGeom>
            <a:noFill/>
          </p:spPr>
          <p:txBody>
            <a:bodyPr wrap="none" rtlCol="0">
              <a:spAutoFit/>
            </a:bodyPr>
            <a:lstStyle/>
            <a:p>
              <a:r>
                <a:rPr lang="en-US" dirty="0" err="1"/>
                <a:t>d</a:t>
              </a:r>
              <a:r>
                <a:rPr lang="en-US" dirty="0" err="1" smtClean="0"/>
                <a:t>cat:Dataset</a:t>
              </a:r>
              <a:r>
                <a:rPr lang="en-US" dirty="0" smtClean="0"/>
                <a:t> -&gt; </a:t>
              </a:r>
              <a:r>
                <a:rPr lang="en-US" dirty="0" err="1" smtClean="0"/>
                <a:t>dct:creator</a:t>
              </a:r>
              <a:r>
                <a:rPr lang="en-US" dirty="0" smtClean="0"/>
                <a:t> -&gt; </a:t>
              </a:r>
              <a:r>
                <a:rPr lang="en-US" dirty="0" err="1" smtClean="0"/>
                <a:t>foaf:Person:givenName</a:t>
              </a:r>
              <a:endParaRPr lang="en-US" dirty="0"/>
            </a:p>
          </p:txBody>
        </p:sp>
      </p:grpSp>
      <p:cxnSp>
        <p:nvCxnSpPr>
          <p:cNvPr id="52" name="Straight Connector 51"/>
          <p:cNvCxnSpPr/>
          <p:nvPr/>
        </p:nvCxnSpPr>
        <p:spPr>
          <a:xfrm flipH="1" flipV="1">
            <a:off x="6776185" y="1647645"/>
            <a:ext cx="4757337" cy="98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3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22</a:t>
            </a:fld>
            <a:endParaRPr lang="en-US" dirty="0">
              <a:latin typeface="+mj-lt"/>
            </a:endParaRPr>
          </a:p>
        </p:txBody>
      </p:sp>
      <p:sp>
        <p:nvSpPr>
          <p:cNvPr id="32"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latin typeface="+mj-lt"/>
              </a:rPr>
              <a:pPr/>
              <a:t>22</a:t>
            </a:fld>
            <a:endParaRPr lang="en-US" dirty="0">
              <a:latin typeface="+mj-lt"/>
            </a:endParaRPr>
          </a:p>
        </p:txBody>
      </p:sp>
      <p:sp>
        <p:nvSpPr>
          <p:cNvPr id="33" name="TextBox 32"/>
          <p:cNvSpPr txBox="1"/>
          <p:nvPr/>
        </p:nvSpPr>
        <p:spPr>
          <a:xfrm>
            <a:off x="261256" y="911775"/>
            <a:ext cx="11930744" cy="2862322"/>
          </a:xfrm>
          <a:prstGeom prst="rect">
            <a:avLst/>
          </a:prstGeom>
          <a:noFill/>
        </p:spPr>
        <p:txBody>
          <a:bodyPr wrap="square" rtlCol="0">
            <a:spAutoFit/>
          </a:bodyPr>
          <a:lstStyle/>
          <a:p>
            <a:pPr marL="285750" indent="-285750">
              <a:lnSpc>
                <a:spcPct val="150000"/>
              </a:lnSpc>
              <a:buFont typeface="Wingdings" charset="2"/>
              <a:buChar char="§"/>
            </a:pPr>
            <a:r>
              <a:rPr lang="en-US" sz="2400" dirty="0">
                <a:latin typeface="+mj-lt"/>
              </a:rPr>
              <a:t>We noticed a lack of a complete model that covers all the information </a:t>
            </a:r>
            <a:r>
              <a:rPr lang="en-US" sz="2400" dirty="0" smtClean="0">
                <a:latin typeface="+mj-lt"/>
              </a:rPr>
              <a:t>types</a:t>
            </a:r>
          </a:p>
          <a:p>
            <a:pPr marL="285750" indent="-285750">
              <a:lnSpc>
                <a:spcPct val="150000"/>
              </a:lnSpc>
              <a:buFont typeface="Wingdings" charset="2"/>
              <a:buChar char="§"/>
            </a:pPr>
            <a:r>
              <a:rPr lang="en-US" sz="2400" dirty="0" smtClean="0">
                <a:latin typeface="+mj-lt"/>
              </a:rPr>
              <a:t>Examining the models, we noticed an abundance of information filled in “extras” fields</a:t>
            </a:r>
          </a:p>
          <a:p>
            <a:pPr marL="285750" indent="-285750">
              <a:lnSpc>
                <a:spcPct val="150000"/>
              </a:lnSpc>
              <a:buFont typeface="Wingdings" charset="2"/>
              <a:buChar char="§"/>
            </a:pPr>
            <a:r>
              <a:rPr lang="en-US" sz="2400" dirty="0" smtClean="0">
                <a:latin typeface="+mj-lt"/>
              </a:rPr>
              <a:t>Using</a:t>
            </a:r>
            <a:r>
              <a:rPr lang="en-US" sz="2400" dirty="0">
                <a:latin typeface="+mj-lt"/>
              </a:rPr>
              <a:t> </a:t>
            </a:r>
            <a:r>
              <a:rPr lang="en-US" sz="2400" b="1" dirty="0" smtClean="0">
                <a:latin typeface="+mj-lt"/>
              </a:rPr>
              <a:t>Roomba </a:t>
            </a:r>
            <a:r>
              <a:rPr lang="en-US" sz="2400" dirty="0" smtClean="0">
                <a:latin typeface="+mj-lt"/>
              </a:rPr>
              <a:t>we generated aggregation reports to inspect those extras on LOD Cloud and </a:t>
            </a:r>
            <a:r>
              <a:rPr lang="en-US" sz="2400" dirty="0" err="1" smtClean="0">
                <a:latin typeface="+mj-lt"/>
              </a:rPr>
              <a:t>OpenAfrica</a:t>
            </a:r>
            <a:endParaRPr lang="en-US" sz="1400" dirty="0" smtClean="0">
              <a:latin typeface="+mj-lt"/>
            </a:endParaRPr>
          </a:p>
          <a:p>
            <a:pPr marL="285750" indent="-285750">
              <a:lnSpc>
                <a:spcPct val="150000"/>
              </a:lnSpc>
              <a:buFont typeface="Wingdings" charset="2"/>
              <a:buChar char="§"/>
            </a:pPr>
            <a:endParaRPr lang="en-US" sz="2400" b="1" dirty="0">
              <a:latin typeface="+mj-lt"/>
            </a:endParaRPr>
          </a:p>
        </p:txBody>
      </p:sp>
      <p:grpSp>
        <p:nvGrpSpPr>
          <p:cNvPr id="15" name="Group 14"/>
          <p:cNvGrpSpPr/>
          <p:nvPr/>
        </p:nvGrpSpPr>
        <p:grpSpPr>
          <a:xfrm>
            <a:off x="686157" y="3266835"/>
            <a:ext cx="8112207" cy="993948"/>
            <a:chOff x="316287" y="2913310"/>
            <a:chExt cx="8112207" cy="993948"/>
          </a:xfrm>
        </p:grpSpPr>
        <p:sp>
          <p:nvSpPr>
            <p:cNvPr id="34" name="TextBox 33"/>
            <p:cNvSpPr txBox="1"/>
            <p:nvPr/>
          </p:nvSpPr>
          <p:spPr>
            <a:xfrm>
              <a:off x="4292425" y="2982569"/>
              <a:ext cx="2609497" cy="369332"/>
            </a:xfrm>
            <a:prstGeom prst="rect">
              <a:avLst/>
            </a:prstGeom>
            <a:noFill/>
          </p:spPr>
          <p:txBody>
            <a:bodyPr wrap="none" rtlCol="0">
              <a:spAutoFit/>
            </a:bodyPr>
            <a:lstStyle/>
            <a:p>
              <a:r>
                <a:rPr lang="en-US" dirty="0">
                  <a:solidFill>
                    <a:schemeClr val="tx1">
                      <a:lumMod val="50000"/>
                      <a:lumOff val="50000"/>
                    </a:schemeClr>
                  </a:solidFill>
                  <a:latin typeface="+mj-lt"/>
                  <a:ea typeface="Andale Mono" charset="0"/>
                  <a:cs typeface="Andale Mono" charset="0"/>
                </a:rPr>
                <a:t>e</a:t>
              </a:r>
              <a:r>
                <a:rPr lang="en-US" dirty="0" smtClean="0">
                  <a:solidFill>
                    <a:schemeClr val="tx1">
                      <a:lumMod val="50000"/>
                      <a:lumOff val="50000"/>
                    </a:schemeClr>
                  </a:solidFill>
                  <a:latin typeface="+mj-lt"/>
                  <a:ea typeface="Andale Mono" charset="0"/>
                  <a:cs typeface="Andale Mono" charset="0"/>
                </a:rPr>
                <a:t>xtras&gt;</a:t>
              </a:r>
              <a:r>
                <a:rPr lang="en-US" dirty="0" err="1" smtClean="0">
                  <a:solidFill>
                    <a:schemeClr val="tx1">
                      <a:lumMod val="50000"/>
                      <a:lumOff val="50000"/>
                    </a:schemeClr>
                  </a:solidFill>
                  <a:latin typeface="+mj-lt"/>
                  <a:ea typeface="Andale Mono" charset="0"/>
                  <a:cs typeface="Andale Mono" charset="0"/>
                </a:rPr>
                <a:t>value:extras</a:t>
              </a:r>
              <a:r>
                <a:rPr lang="en-US" dirty="0" smtClean="0">
                  <a:solidFill>
                    <a:schemeClr val="tx1">
                      <a:lumMod val="50000"/>
                      <a:lumOff val="50000"/>
                    </a:schemeClr>
                  </a:solidFill>
                  <a:latin typeface="+mj-lt"/>
                  <a:ea typeface="Andale Mono" charset="0"/>
                  <a:cs typeface="Andale Mono" charset="0"/>
                </a:rPr>
                <a:t>&gt;name</a:t>
              </a:r>
              <a:endParaRPr lang="en-US" dirty="0">
                <a:solidFill>
                  <a:schemeClr val="tx1">
                    <a:lumMod val="50000"/>
                    <a:lumOff val="50000"/>
                  </a:schemeClr>
                </a:solidFill>
                <a:latin typeface="+mj-lt"/>
                <a:ea typeface="Andale Mono" charset="0"/>
                <a:cs typeface="Andale Mono" charset="0"/>
              </a:endParaRPr>
            </a:p>
          </p:txBody>
        </p:sp>
        <p:sp>
          <p:nvSpPr>
            <p:cNvPr id="35" name="TextBox 34"/>
            <p:cNvSpPr txBox="1"/>
            <p:nvPr/>
          </p:nvSpPr>
          <p:spPr>
            <a:xfrm>
              <a:off x="316287" y="2913310"/>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latin typeface="+mj-lt"/>
                </a:rPr>
                <a:t>1</a:t>
              </a:r>
            </a:p>
          </p:txBody>
        </p:sp>
        <p:sp>
          <p:nvSpPr>
            <p:cNvPr id="36" name="TextBox 35"/>
            <p:cNvSpPr txBox="1"/>
            <p:nvPr/>
          </p:nvSpPr>
          <p:spPr>
            <a:xfrm>
              <a:off x="708976" y="2923063"/>
              <a:ext cx="2942472" cy="369332"/>
            </a:xfrm>
            <a:prstGeom prst="rect">
              <a:avLst/>
            </a:prstGeom>
            <a:noFill/>
          </p:spPr>
          <p:txBody>
            <a:bodyPr wrap="none" rtlCol="0">
              <a:spAutoFit/>
            </a:bodyPr>
            <a:lstStyle/>
            <a:p>
              <a:r>
                <a:rPr lang="en-US" dirty="0" smtClean="0">
                  <a:latin typeface="+mj-lt"/>
                </a:rPr>
                <a:t>Extra fields names and values</a:t>
              </a:r>
              <a:endParaRPr lang="en-US" dirty="0">
                <a:latin typeface="+mj-lt"/>
              </a:endParaRPr>
            </a:p>
          </p:txBody>
        </p:sp>
        <p:sp>
          <p:nvSpPr>
            <p:cNvPr id="37" name="TextBox 36"/>
            <p:cNvSpPr txBox="1"/>
            <p:nvPr/>
          </p:nvSpPr>
          <p:spPr>
            <a:xfrm>
              <a:off x="4292425" y="3537926"/>
              <a:ext cx="4136069" cy="369332"/>
            </a:xfrm>
            <a:prstGeom prst="rect">
              <a:avLst/>
            </a:prstGeom>
            <a:noFill/>
          </p:spPr>
          <p:txBody>
            <a:bodyPr wrap="none" rtlCol="0">
              <a:spAutoFit/>
            </a:bodyPr>
            <a:lstStyle/>
            <a:p>
              <a:r>
                <a:rPr lang="en-US" dirty="0" smtClean="0">
                  <a:solidFill>
                    <a:schemeClr val="tx1">
                      <a:lumMod val="50000"/>
                      <a:lumOff val="50000"/>
                    </a:schemeClr>
                  </a:solidFill>
                  <a:latin typeface="+mj-lt"/>
                  <a:ea typeface="Andale Mono" charset="0"/>
                  <a:cs typeface="Andale Mono" charset="0"/>
                </a:rPr>
                <a:t>resources&gt;</a:t>
              </a:r>
              <a:r>
                <a:rPr lang="en-US" dirty="0" err="1" smtClean="0">
                  <a:solidFill>
                    <a:schemeClr val="tx1">
                      <a:lumMod val="50000"/>
                      <a:lumOff val="50000"/>
                    </a:schemeClr>
                  </a:solidFill>
                  <a:latin typeface="+mj-lt"/>
                  <a:ea typeface="Andale Mono" charset="0"/>
                  <a:cs typeface="Andale Mono" charset="0"/>
                </a:rPr>
                <a:t>resource_type:resources</a:t>
              </a:r>
              <a:r>
                <a:rPr lang="en-US" dirty="0" smtClean="0">
                  <a:solidFill>
                    <a:schemeClr val="tx1">
                      <a:lumMod val="50000"/>
                      <a:lumOff val="50000"/>
                    </a:schemeClr>
                  </a:solidFill>
                  <a:latin typeface="+mj-lt"/>
                  <a:ea typeface="Andale Mono" charset="0"/>
                  <a:cs typeface="Andale Mono" charset="0"/>
                </a:rPr>
                <a:t>&gt;name</a:t>
              </a:r>
              <a:endParaRPr lang="en-US" dirty="0">
                <a:solidFill>
                  <a:schemeClr val="tx1">
                    <a:lumMod val="50000"/>
                    <a:lumOff val="50000"/>
                  </a:schemeClr>
                </a:solidFill>
                <a:latin typeface="+mj-lt"/>
                <a:ea typeface="Andale Mono" charset="0"/>
                <a:cs typeface="Andale Mono" charset="0"/>
              </a:endParaRPr>
            </a:p>
          </p:txBody>
        </p:sp>
        <p:sp>
          <p:nvSpPr>
            <p:cNvPr id="38" name="TextBox 37"/>
            <p:cNvSpPr txBox="1"/>
            <p:nvPr/>
          </p:nvSpPr>
          <p:spPr>
            <a:xfrm>
              <a:off x="316287" y="3525823"/>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latin typeface="+mj-lt"/>
                </a:rPr>
                <a:t>2</a:t>
              </a:r>
              <a:endParaRPr lang="en-US" dirty="0">
                <a:solidFill>
                  <a:schemeClr val="bg1"/>
                </a:solidFill>
                <a:latin typeface="+mj-lt"/>
              </a:endParaRPr>
            </a:p>
          </p:txBody>
        </p:sp>
        <p:sp>
          <p:nvSpPr>
            <p:cNvPr id="39" name="TextBox 38"/>
            <p:cNvSpPr txBox="1"/>
            <p:nvPr/>
          </p:nvSpPr>
          <p:spPr>
            <a:xfrm>
              <a:off x="708976" y="3519047"/>
              <a:ext cx="2692788" cy="369332"/>
            </a:xfrm>
            <a:prstGeom prst="rect">
              <a:avLst/>
            </a:prstGeom>
            <a:noFill/>
          </p:spPr>
          <p:txBody>
            <a:bodyPr wrap="none" rtlCol="0">
              <a:spAutoFit/>
            </a:bodyPr>
            <a:lstStyle/>
            <a:p>
              <a:r>
                <a:rPr lang="en-US" dirty="0" smtClean="0">
                  <a:latin typeface="+mj-lt"/>
                </a:rPr>
                <a:t>Types describing resources</a:t>
              </a:r>
              <a:endParaRPr lang="en-US" dirty="0">
                <a:latin typeface="+mj-lt"/>
              </a:endParaRPr>
            </a:p>
          </p:txBody>
        </p:sp>
      </p:grpSp>
      <p:sp>
        <p:nvSpPr>
          <p:cNvPr id="40" name="TextBox 39"/>
          <p:cNvSpPr txBox="1"/>
          <p:nvPr/>
        </p:nvSpPr>
        <p:spPr>
          <a:xfrm>
            <a:off x="261256" y="4493617"/>
            <a:ext cx="11930744" cy="1354217"/>
          </a:xfrm>
          <a:prstGeom prst="rect">
            <a:avLst/>
          </a:prstGeom>
          <a:noFill/>
        </p:spPr>
        <p:txBody>
          <a:bodyPr wrap="square" rtlCol="0">
            <a:spAutoFit/>
          </a:bodyPr>
          <a:lstStyle/>
          <a:p>
            <a:pPr marL="342900" indent="-342900">
              <a:buFont typeface="Wingdings" charset="2"/>
              <a:buChar char="§"/>
            </a:pPr>
            <a:r>
              <a:rPr lang="en-US" sz="2400" dirty="0" smtClean="0">
                <a:latin typeface="+mj-lt"/>
              </a:rPr>
              <a:t>53% of the datasets in </a:t>
            </a:r>
            <a:r>
              <a:rPr lang="en-US" sz="2400" dirty="0" err="1" smtClean="0">
                <a:latin typeface="+mj-lt"/>
              </a:rPr>
              <a:t>OpenAfrica</a:t>
            </a:r>
            <a:r>
              <a:rPr lang="en-US" sz="2400" dirty="0" smtClean="0">
                <a:latin typeface="+mj-lt"/>
              </a:rPr>
              <a:t> have additional geospatial attached </a:t>
            </a:r>
            <a:r>
              <a:rPr lang="en-US" sz="1100" dirty="0" smtClean="0">
                <a:solidFill>
                  <a:schemeClr val="tx1">
                    <a:lumMod val="50000"/>
                    <a:lumOff val="50000"/>
                  </a:schemeClr>
                </a:solidFill>
                <a:latin typeface="+mj-lt"/>
                <a:ea typeface="Andale Mono" charset="0"/>
                <a:cs typeface="Andale Mono" charset="0"/>
              </a:rPr>
              <a:t>(</a:t>
            </a:r>
            <a:r>
              <a:rPr lang="en-US" sz="1100" dirty="0">
                <a:solidFill>
                  <a:schemeClr val="tx1">
                    <a:lumMod val="50000"/>
                    <a:lumOff val="50000"/>
                  </a:schemeClr>
                </a:solidFill>
                <a:latin typeface="+mj-lt"/>
                <a:ea typeface="Andale Mono" charset="0"/>
                <a:cs typeface="Andale Mono" charset="0"/>
              </a:rPr>
              <a:t>spatial-reference-system, spatial harvester, </a:t>
            </a:r>
            <a:r>
              <a:rPr lang="en-US" sz="1100" dirty="0" err="1" smtClean="0">
                <a:solidFill>
                  <a:schemeClr val="tx1">
                    <a:lumMod val="50000"/>
                    <a:lumOff val="50000"/>
                  </a:schemeClr>
                </a:solidFill>
                <a:latin typeface="+mj-lt"/>
                <a:ea typeface="Andale Mono" charset="0"/>
                <a:cs typeface="Andale Mono" charset="0"/>
              </a:rPr>
              <a:t>bbox</a:t>
            </a:r>
            <a:r>
              <a:rPr lang="en-US" sz="1100" dirty="0" smtClean="0">
                <a:solidFill>
                  <a:schemeClr val="tx1">
                    <a:lumMod val="50000"/>
                    <a:lumOff val="50000"/>
                  </a:schemeClr>
                </a:solidFill>
                <a:latin typeface="+mj-lt"/>
                <a:ea typeface="Andale Mono" charset="0"/>
                <a:cs typeface="Andale Mono" charset="0"/>
              </a:rPr>
              <a:t>-east-long, </a:t>
            </a:r>
            <a:r>
              <a:rPr lang="en-US" sz="1100" dirty="0" err="1" smtClean="0">
                <a:solidFill>
                  <a:schemeClr val="tx1">
                    <a:lumMod val="50000"/>
                    <a:lumOff val="50000"/>
                  </a:schemeClr>
                </a:solidFill>
                <a:latin typeface="+mj-lt"/>
                <a:ea typeface="Andale Mono" charset="0"/>
                <a:cs typeface="Andale Mono" charset="0"/>
              </a:rPr>
              <a:t>bbox</a:t>
            </a:r>
            <a:r>
              <a:rPr lang="en-US" sz="1100" dirty="0" smtClean="0">
                <a:solidFill>
                  <a:schemeClr val="tx1">
                    <a:lumMod val="50000"/>
                    <a:lumOff val="50000"/>
                  </a:schemeClr>
                </a:solidFill>
                <a:latin typeface="+mj-lt"/>
                <a:ea typeface="Andale Mono" charset="0"/>
                <a:cs typeface="Andale Mono" charset="0"/>
              </a:rPr>
              <a:t>-north-long</a:t>
            </a:r>
            <a:r>
              <a:rPr lang="en-US" sz="1100" dirty="0">
                <a:solidFill>
                  <a:schemeClr val="tx1">
                    <a:lumMod val="50000"/>
                    <a:lumOff val="50000"/>
                  </a:schemeClr>
                </a:solidFill>
                <a:latin typeface="+mj-lt"/>
                <a:ea typeface="Andale Mono" charset="0"/>
                <a:cs typeface="Andale Mono" charset="0"/>
              </a:rPr>
              <a:t>, </a:t>
            </a:r>
            <a:r>
              <a:rPr lang="en-US" sz="1100" dirty="0" err="1">
                <a:solidFill>
                  <a:schemeClr val="tx1">
                    <a:lumMod val="50000"/>
                    <a:lumOff val="50000"/>
                  </a:schemeClr>
                </a:solidFill>
                <a:latin typeface="+mj-lt"/>
                <a:ea typeface="Andale Mono" charset="0"/>
                <a:cs typeface="Andale Mono" charset="0"/>
              </a:rPr>
              <a:t>bbox</a:t>
            </a:r>
            <a:r>
              <a:rPr lang="en-US" sz="1100" dirty="0">
                <a:solidFill>
                  <a:schemeClr val="tx1">
                    <a:lumMod val="50000"/>
                    <a:lumOff val="50000"/>
                  </a:schemeClr>
                </a:solidFill>
                <a:latin typeface="+mj-lt"/>
                <a:ea typeface="Andale Mono" charset="0"/>
                <a:cs typeface="Andale Mono" charset="0"/>
              </a:rPr>
              <a:t>-south-long, </a:t>
            </a:r>
            <a:r>
              <a:rPr lang="en-US" sz="1100" dirty="0" err="1" smtClean="0">
                <a:solidFill>
                  <a:schemeClr val="tx1">
                    <a:lumMod val="50000"/>
                    <a:lumOff val="50000"/>
                  </a:schemeClr>
                </a:solidFill>
                <a:latin typeface="+mj-lt"/>
                <a:ea typeface="Andale Mono" charset="0"/>
                <a:cs typeface="Andale Mono" charset="0"/>
              </a:rPr>
              <a:t>bbox</a:t>
            </a:r>
            <a:r>
              <a:rPr lang="en-US" sz="1100" dirty="0" smtClean="0">
                <a:solidFill>
                  <a:schemeClr val="tx1">
                    <a:lumMod val="50000"/>
                    <a:lumOff val="50000"/>
                  </a:schemeClr>
                </a:solidFill>
                <a:latin typeface="+mj-lt"/>
                <a:ea typeface="Andale Mono" charset="0"/>
                <a:cs typeface="Andale Mono" charset="0"/>
              </a:rPr>
              <a:t>-west-long)</a:t>
            </a:r>
          </a:p>
          <a:p>
            <a:pPr marL="342900" indent="-342900">
              <a:buFont typeface="Wingdings" charset="2"/>
              <a:buChar char="§"/>
            </a:pPr>
            <a:endParaRPr lang="en-US" sz="1100" b="1" dirty="0" smtClean="0">
              <a:solidFill>
                <a:schemeClr val="tx1">
                  <a:lumMod val="50000"/>
                  <a:lumOff val="50000"/>
                </a:schemeClr>
              </a:solidFill>
              <a:latin typeface="+mj-lt"/>
              <a:ea typeface="Andale Mono" charset="0"/>
              <a:cs typeface="Andale Mono" charset="0"/>
            </a:endParaRPr>
          </a:p>
          <a:p>
            <a:pPr marL="342900" indent="-342900">
              <a:buFont typeface="Wingdings" charset="2"/>
              <a:buChar char="§"/>
            </a:pPr>
            <a:r>
              <a:rPr lang="en-US" sz="2400" dirty="0" smtClean="0">
                <a:latin typeface="+mj-lt"/>
                <a:ea typeface="Andale Mono" charset="0"/>
                <a:cs typeface="Andale Mono" charset="0"/>
              </a:rPr>
              <a:t>16% of the datasets have additional provenance and ownership information </a:t>
            </a:r>
            <a:r>
              <a:rPr lang="en-US" sz="1100" dirty="0" smtClean="0">
                <a:solidFill>
                  <a:schemeClr val="tx1">
                    <a:lumMod val="50000"/>
                    <a:lumOff val="50000"/>
                  </a:schemeClr>
                </a:solidFill>
                <a:latin typeface="+mj-lt"/>
                <a:ea typeface="Andale Mono" charset="0"/>
                <a:cs typeface="Andale Mono" charset="0"/>
              </a:rPr>
              <a:t>(frequency-of-update, dataset-reference-date)</a:t>
            </a:r>
            <a:endParaRPr lang="en-US" sz="2400" dirty="0">
              <a:solidFill>
                <a:schemeClr val="tx1">
                  <a:lumMod val="50000"/>
                  <a:lumOff val="50000"/>
                </a:schemeClr>
              </a:solidFill>
              <a:latin typeface="+mj-lt"/>
              <a:ea typeface="Andale Mono" charset="0"/>
              <a:cs typeface="Andale Mono" charset="0"/>
            </a:endParaRPr>
          </a:p>
        </p:txBody>
      </p:sp>
      <p:grpSp>
        <p:nvGrpSpPr>
          <p:cNvPr id="42" name="Group 41"/>
          <p:cNvGrpSpPr/>
          <p:nvPr/>
        </p:nvGrpSpPr>
        <p:grpSpPr>
          <a:xfrm>
            <a:off x="63404" y="5877477"/>
            <a:ext cx="3564736" cy="395705"/>
            <a:chOff x="63404" y="5877477"/>
            <a:chExt cx="3564736" cy="395705"/>
          </a:xfrm>
        </p:grpSpPr>
        <p:sp>
          <p:nvSpPr>
            <p:cNvPr id="43" name="TextBox 42"/>
            <p:cNvSpPr txBox="1"/>
            <p:nvPr/>
          </p:nvSpPr>
          <p:spPr>
            <a:xfrm>
              <a:off x="417005" y="5981929"/>
              <a:ext cx="3211135" cy="261610"/>
            </a:xfrm>
            <a:prstGeom prst="rect">
              <a:avLst/>
            </a:prstGeom>
            <a:noFill/>
          </p:spPr>
          <p:txBody>
            <a:bodyPr wrap="none" rtlCol="0">
              <a:spAutoFit/>
            </a:bodyPr>
            <a:lstStyle/>
            <a:p>
              <a:r>
                <a:rPr lang="en-US" sz="1100" dirty="0">
                  <a:latin typeface="+mj-lt"/>
                  <a:ea typeface="Andale Mono" charset="0"/>
                  <a:cs typeface="Andale Mono" charset="0"/>
                  <a:hlinkClick r:id="rId4"/>
                </a:rPr>
                <a:t>https://</a:t>
              </a:r>
              <a:r>
                <a:rPr lang="en-US" sz="1100" dirty="0" smtClean="0">
                  <a:latin typeface="+mj-lt"/>
                  <a:ea typeface="Andale Mono" charset="0"/>
                  <a:cs typeface="Andale Mono" charset="0"/>
                  <a:hlinkClick r:id="rId4"/>
                </a:rPr>
                <a:t>github.com/ahmadassaf/opendata-checker/</a:t>
              </a:r>
              <a:r>
                <a:rPr lang="en-US" sz="1100" dirty="0" smtClean="0">
                  <a:latin typeface="+mj-lt"/>
                  <a:ea typeface="Andale Mono" charset="0"/>
                  <a:cs typeface="Andale Mono" charset="0"/>
                </a:rPr>
                <a:t> </a:t>
              </a:r>
              <a:endParaRPr lang="en-US" sz="1100" dirty="0">
                <a:latin typeface="+mj-lt"/>
                <a:ea typeface="Andale Mono" charset="0"/>
                <a:cs typeface="Andale Mono" charset="0"/>
              </a:endParaRPr>
            </a:p>
          </p:txBody>
        </p:sp>
        <p:pic>
          <p:nvPicPr>
            <p:cNvPr id="44" name="Picture 43"/>
            <p:cNvPicPr>
              <a:picLocks noChangeAspect="1"/>
            </p:cNvPicPr>
            <p:nvPr/>
          </p:nvPicPr>
          <p:blipFill>
            <a:blip r:embed="rId5"/>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1348113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23</a:t>
            </a:fld>
            <a:endParaRPr lang="en-US" dirty="0"/>
          </a:p>
        </p:txBody>
      </p:sp>
      <p:sp>
        <p:nvSpPr>
          <p:cNvPr id="12" name="Rectangle 11"/>
          <p:cNvSpPr/>
          <p:nvPr/>
        </p:nvSpPr>
        <p:spPr>
          <a:xfrm>
            <a:off x="146278" y="939659"/>
            <a:ext cx="11785557" cy="2862322"/>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There </a:t>
            </a:r>
            <a:r>
              <a:rPr lang="en-US" sz="2400" dirty="0">
                <a:latin typeface="+mj-lt"/>
              </a:rPr>
              <a:t>is an abundance of extensions and application profiles that try to fill in those gaps, but they are usually domain specific addressing specific issues like geographic or temporal </a:t>
            </a:r>
            <a:r>
              <a:rPr lang="en-US" sz="2400" dirty="0" smtClean="0">
                <a:latin typeface="+mj-lt"/>
              </a:rPr>
              <a:t>information</a:t>
            </a:r>
          </a:p>
          <a:p>
            <a:pPr marL="285750"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dirty="0">
              <a:latin typeface="+mj-lt"/>
            </a:endParaRPr>
          </a:p>
        </p:txBody>
      </p:sp>
      <p:grpSp>
        <p:nvGrpSpPr>
          <p:cNvPr id="24" name="Group 23"/>
          <p:cNvGrpSpPr/>
          <p:nvPr/>
        </p:nvGrpSpPr>
        <p:grpSpPr>
          <a:xfrm>
            <a:off x="3062576" y="2753200"/>
            <a:ext cx="5328431" cy="1510240"/>
            <a:chOff x="2857093" y="3456380"/>
            <a:chExt cx="5328431" cy="1510240"/>
          </a:xfrm>
        </p:grpSpPr>
        <p:sp>
          <p:nvSpPr>
            <p:cNvPr id="7" name="TextBox 6"/>
            <p:cNvSpPr txBox="1"/>
            <p:nvPr/>
          </p:nvSpPr>
          <p:spPr>
            <a:xfrm>
              <a:off x="2857093" y="4135622"/>
              <a:ext cx="1786066" cy="830997"/>
            </a:xfrm>
            <a:prstGeom prst="rect">
              <a:avLst/>
            </a:prstGeom>
            <a:noFill/>
          </p:spPr>
          <p:txBody>
            <a:bodyPr wrap="none" rtlCol="0">
              <a:spAutoFit/>
            </a:bodyPr>
            <a:lstStyle/>
            <a:p>
              <a:r>
                <a:rPr lang="en-US" sz="4800" dirty="0" smtClean="0">
                  <a:solidFill>
                    <a:srgbClr val="FFC000"/>
                  </a:solidFill>
                </a:rPr>
                <a:t>5</a:t>
              </a:r>
              <a:r>
                <a:rPr lang="en-US" sz="3200" dirty="0" smtClean="0"/>
                <a:t> </a:t>
              </a:r>
              <a:r>
                <a:rPr lang="en-US" sz="3200" dirty="0" smtClean="0">
                  <a:latin typeface="+mj-lt"/>
                </a:rPr>
                <a:t>Classes</a:t>
              </a:r>
              <a:endParaRPr lang="en-US" sz="3200" dirty="0">
                <a:latin typeface="+mj-lt"/>
              </a:endParaRPr>
            </a:p>
          </p:txBody>
        </p:sp>
        <p:sp>
          <p:nvSpPr>
            <p:cNvPr id="14" name="TextBox 13"/>
            <p:cNvSpPr txBox="1"/>
            <p:nvPr/>
          </p:nvSpPr>
          <p:spPr>
            <a:xfrm>
              <a:off x="5554804" y="4135623"/>
              <a:ext cx="2630720" cy="830997"/>
            </a:xfrm>
            <a:prstGeom prst="rect">
              <a:avLst/>
            </a:prstGeom>
            <a:noFill/>
          </p:spPr>
          <p:txBody>
            <a:bodyPr wrap="none" rtlCol="0">
              <a:spAutoFit/>
            </a:bodyPr>
            <a:lstStyle/>
            <a:p>
              <a:r>
                <a:rPr lang="en-US" sz="4800" dirty="0" smtClean="0">
                  <a:solidFill>
                    <a:srgbClr val="FFC000"/>
                  </a:solidFill>
                </a:rPr>
                <a:t>61</a:t>
              </a:r>
              <a:r>
                <a:rPr lang="en-US" sz="3200" dirty="0" smtClean="0"/>
                <a:t> </a:t>
              </a:r>
              <a:r>
                <a:rPr lang="en-US" sz="3200" dirty="0" smtClean="0">
                  <a:latin typeface="+mj-lt"/>
                </a:rPr>
                <a:t>properties</a:t>
              </a:r>
              <a:endParaRPr lang="en-US" sz="3200" dirty="0">
                <a:latin typeface="+mj-lt"/>
              </a:endParaRPr>
            </a:p>
          </p:txBody>
        </p:sp>
        <p:sp>
          <p:nvSpPr>
            <p:cNvPr id="23" name="TextBox 22"/>
            <p:cNvSpPr txBox="1"/>
            <p:nvPr/>
          </p:nvSpPr>
          <p:spPr>
            <a:xfrm>
              <a:off x="4643159" y="3456380"/>
              <a:ext cx="1112805" cy="769441"/>
            </a:xfrm>
            <a:prstGeom prst="rect">
              <a:avLst/>
            </a:prstGeom>
            <a:noFill/>
          </p:spPr>
          <p:txBody>
            <a:bodyPr wrap="none" rtlCol="0">
              <a:spAutoFit/>
            </a:bodyPr>
            <a:lstStyle/>
            <a:p>
              <a:r>
                <a:rPr lang="en-US" sz="4400" b="1" dirty="0" smtClean="0">
                  <a:latin typeface="+mj-lt"/>
                </a:rPr>
                <a:t>HDL</a:t>
              </a:r>
              <a:endParaRPr lang="en-US" b="1" dirty="0">
                <a:latin typeface="+mj-lt"/>
              </a:endParaRPr>
            </a:p>
          </p:txBody>
        </p:sp>
      </p:grpSp>
      <p:grpSp>
        <p:nvGrpSpPr>
          <p:cNvPr id="27" name="Group 26"/>
          <p:cNvGrpSpPr/>
          <p:nvPr/>
        </p:nvGrpSpPr>
        <p:grpSpPr>
          <a:xfrm>
            <a:off x="3062576" y="4242304"/>
            <a:ext cx="6701050" cy="823111"/>
            <a:chOff x="3100286" y="5177359"/>
            <a:chExt cx="6701050" cy="823111"/>
          </a:xfrm>
        </p:grpSpPr>
        <p:sp>
          <p:nvSpPr>
            <p:cNvPr id="25" name="TextBox 24"/>
            <p:cNvSpPr txBox="1"/>
            <p:nvPr/>
          </p:nvSpPr>
          <p:spPr>
            <a:xfrm>
              <a:off x="3100286" y="5177359"/>
              <a:ext cx="2454518" cy="461665"/>
            </a:xfrm>
            <a:prstGeom prst="rect">
              <a:avLst/>
            </a:prstGeom>
            <a:noFill/>
          </p:spPr>
          <p:txBody>
            <a:bodyPr wrap="none" rtlCol="0">
              <a:spAutoFit/>
            </a:bodyPr>
            <a:lstStyle/>
            <a:p>
              <a:r>
                <a:rPr lang="en-US" sz="2400" b="1" dirty="0" smtClean="0">
                  <a:solidFill>
                    <a:srgbClr val="FFC000"/>
                  </a:solidFill>
                  <a:latin typeface="+mj-lt"/>
                </a:rPr>
                <a:t>+</a:t>
              </a:r>
              <a:r>
                <a:rPr lang="en-US" dirty="0" smtClean="0">
                  <a:latin typeface="+mj-lt"/>
                </a:rPr>
                <a:t> Controlled field values</a:t>
              </a:r>
              <a:endParaRPr lang="en-US" dirty="0">
                <a:latin typeface="+mj-lt"/>
              </a:endParaRPr>
            </a:p>
          </p:txBody>
        </p:sp>
        <p:sp>
          <p:nvSpPr>
            <p:cNvPr id="26" name="TextBox 25"/>
            <p:cNvSpPr txBox="1"/>
            <p:nvPr/>
          </p:nvSpPr>
          <p:spPr>
            <a:xfrm>
              <a:off x="3480375" y="5538805"/>
              <a:ext cx="6320961" cy="461665"/>
            </a:xfrm>
            <a:prstGeom prst="rect">
              <a:avLst/>
            </a:prstGeom>
            <a:noFill/>
          </p:spPr>
          <p:txBody>
            <a:bodyPr wrap="none" rtlCol="0">
              <a:spAutoFit/>
            </a:bodyPr>
            <a:lstStyle/>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direct,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accessible_bitstream</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file.upload</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api</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a:t>
              </a:r>
            </a:p>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visualization,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code, documentation</a:t>
              </a:r>
              <a:endParaRPr lang="en-US" sz="1200" dirty="0">
                <a:solidFill>
                  <a:schemeClr val="tx1">
                    <a:lumMod val="50000"/>
                    <a:lumOff val="50000"/>
                  </a:schemeClr>
                </a:solidFill>
                <a:latin typeface="Droid Sans Mono for Powerline" charset="0"/>
                <a:ea typeface="Droid Sans Mono for Powerline" charset="0"/>
                <a:cs typeface="Droid Sans Mono for Powerline" charset="0"/>
              </a:endParaRPr>
            </a:p>
          </p:txBody>
        </p:sp>
      </p:grpSp>
      <p:pic>
        <p:nvPicPr>
          <p:cNvPr id="28" name="Picture 27"/>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9866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24</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smtClean="0">
                <a:latin typeface="+mj-lt"/>
              </a:rPr>
              <a:t> </a:t>
            </a:r>
            <a:r>
              <a:rPr lang="en-US" sz="2400" dirty="0">
                <a:latin typeface="+mj-lt"/>
              </a:rPr>
              <a:t>will be able to use HDL as a basis to extend and present the datasets he </a:t>
            </a:r>
            <a:r>
              <a:rPr lang="en-US" sz="2400" dirty="0" smtClean="0">
                <a:latin typeface="+mj-lt"/>
              </a:rPr>
              <a:t>controls</a:t>
            </a:r>
            <a:endParaRPr lang="en-US" sz="2400" dirty="0">
              <a:latin typeface="+mj-lt"/>
            </a:endParaRP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smtClean="0">
                <a:latin typeface="+mj-lt"/>
              </a:rPr>
              <a:t> knows </a:t>
            </a:r>
            <a:r>
              <a:rPr lang="en-US" sz="2400" dirty="0">
                <a:latin typeface="+mj-lt"/>
              </a:rPr>
              <a:t>what are the major dataset models out there, and what kind of metadata data owners need to fully represent their </a:t>
            </a:r>
            <a:r>
              <a:rPr lang="en-US" sz="2400" dirty="0" smtClean="0">
                <a:latin typeface="+mj-lt"/>
              </a:rPr>
              <a:t>dataset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Paul</a:t>
            </a:r>
            <a:r>
              <a:rPr lang="en-US" sz="2400" dirty="0" smtClean="0"/>
              <a:t> </a:t>
            </a:r>
            <a:r>
              <a:rPr lang="en-US" sz="2400" dirty="0" smtClean="0">
                <a:latin typeface="+mj-lt"/>
              </a:rPr>
              <a:t>can </a:t>
            </a:r>
            <a:r>
              <a:rPr lang="en-US" sz="2400" dirty="0">
                <a:latin typeface="+mj-lt"/>
              </a:rPr>
              <a:t>use HDL and the proposed mappings as a basis to extend Roomba to support various dataset models like DKAN or </a:t>
            </a:r>
            <a:r>
              <a:rPr lang="en-US" sz="2400" dirty="0" err="1" smtClean="0">
                <a:latin typeface="+mj-lt"/>
              </a:rPr>
              <a:t>Socrata</a:t>
            </a:r>
            <a:endParaRPr lang="en-US" sz="2400" dirty="0" smtClean="0">
              <a:latin typeface="+mj-lt"/>
            </a:endParaRPr>
          </a:p>
          <a:p>
            <a:pPr marL="342900" indent="-342900">
              <a:buFont typeface="Arial" charset="0"/>
              <a:buChar char="•"/>
            </a:pPr>
            <a:endParaRPr lang="en-US" sz="2400" dirty="0">
              <a:latin typeface="+mj-lt"/>
            </a:endParaRPr>
          </a:p>
          <a:p>
            <a:pPr marL="342900" indent="-342900">
              <a:buFont typeface="Arial" charset="0"/>
              <a:buChar char="•"/>
            </a:pPr>
            <a:r>
              <a:rPr lang="en-US" sz="2400" b="1" dirty="0" smtClean="0">
                <a:latin typeface="+mj-lt"/>
              </a:rPr>
              <a:t>Dan</a:t>
            </a:r>
            <a:r>
              <a:rPr lang="en-US" sz="2400" dirty="0" smtClean="0">
                <a:latin typeface="+mj-lt"/>
              </a:rPr>
              <a:t> will </a:t>
            </a:r>
            <a:r>
              <a:rPr lang="en-US" sz="2400" dirty="0">
                <a:latin typeface="+mj-lt"/>
              </a:rPr>
              <a:t>be able to make fast decisions whether the dataset examined is suitable or not </a:t>
            </a:r>
            <a:r>
              <a:rPr lang="en-US" sz="2400" dirty="0" smtClean="0">
                <a:latin typeface="+mj-lt"/>
              </a:rPr>
              <a:t>by </a:t>
            </a:r>
            <a:r>
              <a:rPr lang="en-US" sz="2400" dirty="0">
                <a:latin typeface="+mj-lt"/>
              </a:rPr>
              <a:t>examining the rich datasets metadata presented in HDL</a:t>
            </a:r>
            <a:endParaRPr lang="en-US" sz="2400" dirty="0">
              <a:latin typeface="+mj-lt"/>
            </a:endParaRPr>
          </a:p>
        </p:txBody>
      </p:sp>
      <p:pic>
        <p:nvPicPr>
          <p:cNvPr id="18" name="Picture 17"/>
          <p:cNvPicPr>
            <a:picLocks noChangeAspect="1"/>
          </p:cNvPicPr>
          <p:nvPr/>
        </p:nvPicPr>
        <p:blipFill>
          <a:blip r:embed="rId4"/>
          <a:stretch>
            <a:fillRect/>
          </a:stretch>
        </p:blipFill>
        <p:spPr>
          <a:xfrm>
            <a:off x="6855394" y="2505353"/>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4"/>
          <a:stretch>
            <a:fillRect/>
          </a:stretch>
        </p:blipFill>
        <p:spPr>
          <a:xfrm>
            <a:off x="11123062" y="1413554"/>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4"/>
          <a:stretch>
            <a:fillRect/>
          </a:stretch>
        </p:blipFill>
        <p:spPr>
          <a:xfrm>
            <a:off x="6171032" y="3606659"/>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5"/>
          <a:stretch>
            <a:fillRect/>
          </a:stretch>
        </p:blipFill>
        <p:spPr>
          <a:xfrm>
            <a:off x="8400888" y="4694935"/>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3201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Dataset Profiling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25</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342900" indent="-342900">
              <a:lnSpc>
                <a:spcPct val="150000"/>
              </a:lnSpc>
              <a:buFont typeface="Wingdings" charset="2"/>
              <a:buChar char="§"/>
            </a:pPr>
            <a:r>
              <a:rPr lang="en-US" sz="2400" dirty="0">
                <a:latin typeface="+mj-lt"/>
              </a:rPr>
              <a:t>Data profiling is the process of creating descriptive information and collect statistics about that data. It is a cardinal activity when facing an unfamiliar </a:t>
            </a:r>
            <a:r>
              <a:rPr lang="en-US" sz="2400" dirty="0" smtClean="0">
                <a:latin typeface="+mj-lt"/>
              </a:rPr>
              <a:t>dataset</a:t>
            </a:r>
          </a:p>
          <a:p>
            <a:pPr marL="342900" indent="-342900">
              <a:lnSpc>
                <a:spcPct val="150000"/>
              </a:lnSpc>
              <a:buFont typeface="Wingdings" charset="2"/>
              <a:buChar char="§"/>
            </a:pPr>
            <a:r>
              <a:rPr lang="en-US" sz="2400" dirty="0">
                <a:latin typeface="+mj-lt"/>
              </a:rPr>
              <a:t>Profiles reflect the importance of datasets without the need for detailed inspection of the raw </a:t>
            </a:r>
            <a:r>
              <a:rPr lang="en-US" sz="2400" dirty="0" smtClean="0">
                <a:latin typeface="+mj-lt"/>
              </a:rPr>
              <a:t>data</a:t>
            </a:r>
          </a:p>
          <a:p>
            <a:pPr marL="342900" indent="-342900">
              <a:lnSpc>
                <a:spcPct val="150000"/>
              </a:lnSpc>
              <a:buFont typeface="Wingdings" charset="2"/>
              <a:buChar char="§"/>
            </a:pPr>
            <a:r>
              <a:rPr lang="en-US" sz="2400" dirty="0" smtClean="0">
                <a:latin typeface="+mj-lt"/>
              </a:rPr>
              <a:t>Metadata </a:t>
            </a:r>
            <a:r>
              <a:rPr lang="en-US" sz="2400" dirty="0">
                <a:latin typeface="+mj-lt"/>
              </a:rPr>
              <a:t>provisioning is one of the Linked Data publishing best practices</a:t>
            </a: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endParaRPr lang="en-US" sz="2400" dirty="0">
              <a:latin typeface="+mj-lt"/>
            </a:endParaRPr>
          </a:p>
        </p:txBody>
      </p:sp>
      <p:sp>
        <p:nvSpPr>
          <p:cNvPr id="19" name="TextBox 18"/>
          <p:cNvSpPr txBox="1"/>
          <p:nvPr/>
        </p:nvSpPr>
        <p:spPr>
          <a:xfrm>
            <a:off x="1843256" y="5318412"/>
            <a:ext cx="1909369" cy="369332"/>
          </a:xfrm>
          <a:prstGeom prst="rect">
            <a:avLst/>
          </a:prstGeom>
          <a:noFill/>
        </p:spPr>
        <p:txBody>
          <a:bodyPr wrap="none" rtlCol="0">
            <a:spAutoFit/>
          </a:bodyPr>
          <a:lstStyle/>
          <a:p>
            <a:r>
              <a:rPr lang="en-US" dirty="0" smtClean="0"/>
              <a:t>Statistical Profiling</a:t>
            </a:r>
            <a:endParaRPr lang="en-US" dirty="0"/>
          </a:p>
        </p:txBody>
      </p:sp>
      <p:pic>
        <p:nvPicPr>
          <p:cNvPr id="20" name="Picture 19"/>
          <p:cNvPicPr>
            <a:picLocks noChangeAspect="1"/>
          </p:cNvPicPr>
          <p:nvPr/>
        </p:nvPicPr>
        <p:blipFill>
          <a:blip r:embed="rId4"/>
          <a:stretch>
            <a:fillRect/>
          </a:stretch>
        </p:blipFill>
        <p:spPr>
          <a:xfrm>
            <a:off x="2528631" y="4831552"/>
            <a:ext cx="437176" cy="437176"/>
          </a:xfrm>
          <a:prstGeom prst="rect">
            <a:avLst/>
          </a:prstGeom>
        </p:spPr>
      </p:pic>
      <p:sp>
        <p:nvSpPr>
          <p:cNvPr id="21" name="TextBox 20"/>
          <p:cNvSpPr txBox="1"/>
          <p:nvPr/>
        </p:nvSpPr>
        <p:spPr>
          <a:xfrm>
            <a:off x="4942808" y="5392231"/>
            <a:ext cx="1925912" cy="369332"/>
          </a:xfrm>
          <a:prstGeom prst="rect">
            <a:avLst/>
          </a:prstGeom>
          <a:noFill/>
        </p:spPr>
        <p:txBody>
          <a:bodyPr wrap="none" rtlCol="0">
            <a:spAutoFit/>
          </a:bodyPr>
          <a:lstStyle/>
          <a:p>
            <a:r>
              <a:rPr lang="en-US" dirty="0" smtClean="0"/>
              <a:t>Metadata Profiling</a:t>
            </a:r>
            <a:endParaRPr lang="en-US" dirty="0"/>
          </a:p>
        </p:txBody>
      </p:sp>
      <p:pic>
        <p:nvPicPr>
          <p:cNvPr id="22" name="Picture 21"/>
          <p:cNvPicPr>
            <a:picLocks noChangeAspect="1"/>
          </p:cNvPicPr>
          <p:nvPr/>
        </p:nvPicPr>
        <p:blipFill>
          <a:blip r:embed="rId5"/>
          <a:stretch>
            <a:fillRect/>
          </a:stretch>
        </p:blipFill>
        <p:spPr>
          <a:xfrm>
            <a:off x="5622380" y="4862732"/>
            <a:ext cx="410151" cy="410151"/>
          </a:xfrm>
          <a:prstGeom prst="rect">
            <a:avLst/>
          </a:prstGeom>
        </p:spPr>
      </p:pic>
      <p:pic>
        <p:nvPicPr>
          <p:cNvPr id="28" name="Picture 27"/>
          <p:cNvPicPr>
            <a:picLocks noChangeAspect="1"/>
          </p:cNvPicPr>
          <p:nvPr/>
        </p:nvPicPr>
        <p:blipFill>
          <a:blip r:embed="rId6"/>
          <a:stretch>
            <a:fillRect/>
          </a:stretch>
        </p:blipFill>
        <p:spPr>
          <a:xfrm>
            <a:off x="9178780" y="4869572"/>
            <a:ext cx="530459" cy="530459"/>
          </a:xfrm>
          <a:prstGeom prst="rect">
            <a:avLst/>
          </a:prstGeom>
        </p:spPr>
      </p:pic>
      <p:sp>
        <p:nvSpPr>
          <p:cNvPr id="29" name="TextBox 28"/>
          <p:cNvSpPr txBox="1"/>
          <p:nvPr/>
        </p:nvSpPr>
        <p:spPr>
          <a:xfrm>
            <a:off x="8481054" y="5392231"/>
            <a:ext cx="1662378" cy="369332"/>
          </a:xfrm>
          <a:prstGeom prst="rect">
            <a:avLst/>
          </a:prstGeom>
          <a:noFill/>
        </p:spPr>
        <p:txBody>
          <a:bodyPr wrap="none" rtlCol="0">
            <a:spAutoFit/>
          </a:bodyPr>
          <a:lstStyle/>
          <a:p>
            <a:r>
              <a:rPr lang="en-US" dirty="0" smtClean="0"/>
              <a:t>Topical Profiling</a:t>
            </a:r>
            <a:endParaRPr lang="en-US" dirty="0"/>
          </a:p>
        </p:txBody>
      </p:sp>
      <p:grpSp>
        <p:nvGrpSpPr>
          <p:cNvPr id="30" name="Group 29"/>
          <p:cNvGrpSpPr/>
          <p:nvPr/>
        </p:nvGrpSpPr>
        <p:grpSpPr>
          <a:xfrm>
            <a:off x="4799222" y="4738335"/>
            <a:ext cx="2083140" cy="1193855"/>
            <a:chOff x="4706754" y="1337589"/>
            <a:chExt cx="2083140" cy="1193855"/>
          </a:xfrm>
        </p:grpSpPr>
        <p:cxnSp>
          <p:nvCxnSpPr>
            <p:cNvPr id="31" name="Straight Connector 30"/>
            <p:cNvCxnSpPr/>
            <p:nvPr/>
          </p:nvCxnSpPr>
          <p:spPr>
            <a:xfrm flipV="1">
              <a:off x="4706754" y="2512194"/>
              <a:ext cx="2069498" cy="19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720396" y="1337589"/>
              <a:ext cx="2069498" cy="1925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2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Metadata Profiling | Related 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26</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285750" indent="-285750">
              <a:lnSpc>
                <a:spcPct val="150000"/>
              </a:lnSpc>
              <a:buFont typeface="Wingdings" charset="2"/>
              <a:buChar char="§"/>
            </a:pPr>
            <a:r>
              <a:rPr lang="en-US" sz="2400" dirty="0" err="1">
                <a:latin typeface="+mj-lt"/>
              </a:rPr>
              <a:t>Flemming’s</a:t>
            </a:r>
            <a:r>
              <a:rPr lang="en-US" sz="2400" dirty="0">
                <a:latin typeface="+mj-lt"/>
              </a:rPr>
              <a:t> data quality assessment </a:t>
            </a:r>
            <a:r>
              <a:rPr lang="en-US" sz="2400" dirty="0" smtClean="0">
                <a:latin typeface="+mj-lt"/>
              </a:rPr>
              <a:t>tool </a:t>
            </a:r>
            <a:r>
              <a:rPr lang="en-US" sz="2400" dirty="0">
                <a:latin typeface="+mj-lt"/>
              </a:rPr>
              <a:t>Provides metadata assessment based on manual user input</a:t>
            </a:r>
          </a:p>
          <a:p>
            <a:pPr marL="285750" indent="-285750">
              <a:lnSpc>
                <a:spcPct val="150000"/>
              </a:lnSpc>
              <a:buFont typeface="Wingdings" charset="2"/>
              <a:buChar char="§"/>
            </a:pPr>
            <a:r>
              <a:rPr lang="en-US" sz="2400" dirty="0">
                <a:latin typeface="+mj-lt"/>
              </a:rPr>
              <a:t>ODI </a:t>
            </a:r>
            <a:r>
              <a:rPr lang="en-US" sz="2400" dirty="0" smtClean="0">
                <a:latin typeface="+mj-lt"/>
              </a:rPr>
              <a:t>certificate </a:t>
            </a:r>
            <a:r>
              <a:rPr lang="en-US" sz="2400" dirty="0">
                <a:latin typeface="+mj-lt"/>
              </a:rPr>
              <a:t>provides descriptions of the published data quality in plain English based on an extensive survey filled by the publisher</a:t>
            </a:r>
          </a:p>
          <a:p>
            <a:pPr marL="285750" indent="-285750">
              <a:lnSpc>
                <a:spcPct val="150000"/>
              </a:lnSpc>
              <a:buFont typeface="Wingdings" charset="2"/>
              <a:buChar char="§"/>
            </a:pPr>
            <a:r>
              <a:rPr lang="en-US" sz="2400" dirty="0">
                <a:latin typeface="+mj-lt"/>
              </a:rPr>
              <a:t>Project Open Data </a:t>
            </a:r>
            <a:r>
              <a:rPr lang="en-US" sz="2400" dirty="0" smtClean="0">
                <a:latin typeface="+mj-lt"/>
              </a:rPr>
              <a:t>Dashboard </a:t>
            </a:r>
            <a:r>
              <a:rPr lang="en-US" sz="2400" dirty="0">
                <a:latin typeface="+mj-lt"/>
              </a:rPr>
              <a:t>tracks and measures how US governments implements Open Data principles</a:t>
            </a:r>
          </a:p>
          <a:p>
            <a:pPr marL="285750" indent="-285750">
              <a:lnSpc>
                <a:spcPct val="150000"/>
              </a:lnSpc>
              <a:buFont typeface="Wingdings" charset="2"/>
              <a:buChar char="§"/>
            </a:pPr>
            <a:r>
              <a:rPr lang="en-US" sz="2400" dirty="0">
                <a:latin typeface="+mj-lt"/>
              </a:rPr>
              <a:t>The </a:t>
            </a:r>
            <a:r>
              <a:rPr lang="en-US" sz="2400" dirty="0" err="1">
                <a:latin typeface="+mj-lt"/>
              </a:rPr>
              <a:t>Datahub</a:t>
            </a:r>
            <a:r>
              <a:rPr lang="en-US" sz="2400" dirty="0">
                <a:latin typeface="+mj-lt"/>
              </a:rPr>
              <a:t> </a:t>
            </a:r>
            <a:r>
              <a:rPr lang="en-US" sz="2400" dirty="0" smtClean="0">
                <a:latin typeface="+mj-lt"/>
              </a:rPr>
              <a:t>Validator </a:t>
            </a:r>
            <a:r>
              <a:rPr lang="en-US" sz="2400" dirty="0">
                <a:latin typeface="+mj-lt"/>
              </a:rPr>
              <a:t>gives an overview of data sources cataloged on the </a:t>
            </a:r>
            <a:r>
              <a:rPr lang="en-US" sz="2400" dirty="0" err="1">
                <a:latin typeface="+mj-lt"/>
              </a:rPr>
              <a:t>datahub</a:t>
            </a:r>
            <a:endParaRPr lang="en-US" sz="2400" dirty="0">
              <a:latin typeface="+mj-lt"/>
            </a:endParaRPr>
          </a:p>
        </p:txBody>
      </p:sp>
      <p:pic>
        <p:nvPicPr>
          <p:cNvPr id="23" name="Picture 2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4667204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Our Proposal | Roomba</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27</a:t>
            </a:fld>
            <a:endParaRPr lang="en-US" dirty="0"/>
          </a:p>
        </p:txBody>
      </p:sp>
      <p:pic>
        <p:nvPicPr>
          <p:cNvPr id="13" name="Picture 12" descr="figure-1_architect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42" y="1066762"/>
            <a:ext cx="10415556" cy="4517956"/>
          </a:xfrm>
          <a:prstGeom prst="rect">
            <a:avLst/>
          </a:prstGeom>
        </p:spPr>
      </p:pic>
      <p:grpSp>
        <p:nvGrpSpPr>
          <p:cNvPr id="15" name="Group 14"/>
          <p:cNvGrpSpPr/>
          <p:nvPr/>
        </p:nvGrpSpPr>
        <p:grpSpPr>
          <a:xfrm>
            <a:off x="63404" y="5877477"/>
            <a:ext cx="4531348" cy="395705"/>
            <a:chOff x="63404" y="5877477"/>
            <a:chExt cx="4531348" cy="395705"/>
          </a:xfrm>
        </p:grpSpPr>
        <p:sp>
          <p:nvSpPr>
            <p:cNvPr id="16" name="TextBox 15"/>
            <p:cNvSpPr txBox="1"/>
            <p:nvPr/>
          </p:nvSpPr>
          <p:spPr>
            <a:xfrm>
              <a:off x="417005" y="5981929"/>
              <a:ext cx="4177747" cy="261610"/>
            </a:xfrm>
            <a:prstGeom prst="rect">
              <a:avLst/>
            </a:prstGeom>
            <a:noFill/>
          </p:spPr>
          <p:txBody>
            <a:bodyPr wrap="none" rtlCol="0">
              <a:spAutoFit/>
            </a:bodyPr>
            <a:lstStyle/>
            <a:p>
              <a:r>
                <a:rPr lang="en-US" sz="1100" dirty="0">
                  <a:latin typeface="Andale Mono" charset="0"/>
                  <a:ea typeface="Andale Mono" charset="0"/>
                  <a:cs typeface="Andale Mono" charset="0"/>
                  <a:hlinkClick r:id="rId5"/>
                </a:rPr>
                <a:t>https://</a:t>
              </a:r>
              <a:r>
                <a:rPr lang="en-US" sz="1100" dirty="0" err="1" smtClean="0">
                  <a:latin typeface="Andale Mono" charset="0"/>
                  <a:ea typeface="Andale Mono" charset="0"/>
                  <a:cs typeface="Andale Mono" charset="0"/>
                  <a:hlinkClick r:id="rId5"/>
                </a:rPr>
                <a:t>github.com</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ahmadassaf</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opendata</a:t>
              </a:r>
              <a:r>
                <a:rPr lang="en-US" sz="1100" dirty="0" smtClean="0">
                  <a:latin typeface="Andale Mono" charset="0"/>
                  <a:ea typeface="Andale Mono" charset="0"/>
                  <a:cs typeface="Andale Mono" charset="0"/>
                  <a:hlinkClick r:id="rId5"/>
                </a:rPr>
                <a:t>-checker/</a:t>
              </a:r>
              <a:endParaRPr lang="en-US" sz="1100" dirty="0">
                <a:latin typeface="Andale Mono" charset="0"/>
                <a:ea typeface="Andale Mono" charset="0"/>
                <a:cs typeface="Andale Mono" charset="0"/>
              </a:endParaRPr>
            </a:p>
          </p:txBody>
        </p:sp>
        <p:pic>
          <p:nvPicPr>
            <p:cNvPr id="17" name="Picture 16"/>
            <p:cNvPicPr>
              <a:picLocks noChangeAspect="1"/>
            </p:cNvPicPr>
            <p:nvPr/>
          </p:nvPicPr>
          <p:blipFill>
            <a:blip r:embed="rId6"/>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5386398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 Portal Identification | step (</a:t>
              </a:r>
              <a:r>
                <a:rPr lang="en-US" sz="3200" b="1" dirty="0">
                  <a:latin typeface="+mj-lt"/>
                </a:rPr>
                <a:t>I</a:t>
              </a:r>
              <a:r>
                <a:rPr lang="en-US" sz="3200" b="1" dirty="0" smtClean="0">
                  <a:latin typeface="+mj-lt"/>
                </a:rPr>
                <a:t>)</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4524315"/>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Roomba is extensible to any data portal exposing its functionalities via an external accessible API</a:t>
            </a:r>
          </a:p>
          <a:p>
            <a:pPr marL="285750" indent="-285750">
              <a:lnSpc>
                <a:spcPct val="150000"/>
              </a:lnSpc>
              <a:buFont typeface="Wingdings" charset="2"/>
              <a:buChar char="§"/>
            </a:pPr>
            <a:r>
              <a:rPr lang="en-US" sz="2400" dirty="0" smtClean="0">
                <a:latin typeface="+mj-lt"/>
              </a:rPr>
              <a:t>This process is important in order to identify the underlying data model</a:t>
            </a:r>
          </a:p>
          <a:p>
            <a:pPr marL="285750" indent="-285750">
              <a:lnSpc>
                <a:spcPct val="150000"/>
              </a:lnSpc>
              <a:buFont typeface="Wingdings" charset="2"/>
              <a:buChar char="§"/>
            </a:pPr>
            <a:r>
              <a:rPr lang="en-US" sz="2400" dirty="0" smtClean="0">
                <a:latin typeface="+mj-lt"/>
              </a:rPr>
              <a:t>We apply various methods for the portal identification process:</a:t>
            </a:r>
          </a:p>
          <a:p>
            <a:pPr marL="742950" lvl="1" indent="-285750">
              <a:lnSpc>
                <a:spcPct val="150000"/>
              </a:lnSpc>
              <a:buFont typeface="Wingdings" charset="2"/>
              <a:buChar char="§"/>
            </a:pPr>
            <a:r>
              <a:rPr lang="en-US" sz="2400" dirty="0" smtClean="0">
                <a:latin typeface="+mj-lt"/>
              </a:rPr>
              <a:t>URL inspection</a:t>
            </a:r>
          </a:p>
          <a:p>
            <a:pPr marL="742950" lvl="1" indent="-285750">
              <a:lnSpc>
                <a:spcPct val="150000"/>
              </a:lnSpc>
              <a:buFont typeface="Wingdings" charset="2"/>
              <a:buChar char="§"/>
            </a:pPr>
            <a:r>
              <a:rPr lang="en-US" sz="2400" dirty="0" smtClean="0">
                <a:latin typeface="+mj-lt"/>
              </a:rPr>
              <a:t>Meta tags inspection</a:t>
            </a:r>
          </a:p>
          <a:p>
            <a:pPr marL="742950" lvl="1" indent="-285750">
              <a:lnSpc>
                <a:spcPct val="150000"/>
              </a:lnSpc>
              <a:buFont typeface="Wingdings" charset="2"/>
              <a:buChar char="§"/>
            </a:pPr>
            <a:r>
              <a:rPr lang="en-US" sz="2400" dirty="0" smtClean="0">
                <a:latin typeface="+mj-lt"/>
              </a:rPr>
              <a:t>Document Object Model (DOM) inspection</a:t>
            </a:r>
          </a:p>
          <a:p>
            <a:pPr marL="742950" lvl="1" indent="-285750">
              <a:lnSpc>
                <a:spcPct val="150000"/>
              </a:lnSpc>
              <a:buFont typeface="Wingdings" charset="2"/>
              <a:buChar char="§"/>
            </a:pPr>
            <a:r>
              <a:rPr lang="en-US" sz="2400" dirty="0" smtClean="0">
                <a:latin typeface="+mj-lt"/>
              </a:rPr>
              <a:t>API query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28</a:t>
            </a:fld>
            <a:endParaRPr lang="en-US" dirty="0">
              <a:latin typeface="+mj-lt"/>
            </a:endParaRPr>
          </a:p>
        </p:txBody>
      </p:sp>
    </p:spTree>
    <p:extLst>
      <p:ext uri="{BB962C8B-B14F-4D97-AF65-F5344CB8AC3E}">
        <p14:creationId xmlns:p14="http://schemas.microsoft.com/office/powerpoint/2010/main" val="1413893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Instance and Resource Extraction | steps (II,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828075"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metadata should contain information about the resources associated with the dataset </a:t>
            </a:r>
          </a:p>
          <a:p>
            <a:pPr marL="285750" indent="-285750">
              <a:lnSpc>
                <a:spcPct val="150000"/>
              </a:lnSpc>
              <a:buFont typeface="Wingdings" charset="2"/>
              <a:buChar char="§"/>
            </a:pPr>
            <a:r>
              <a:rPr lang="en-US" sz="2400" dirty="0" smtClean="0">
                <a:latin typeface="+mj-lt"/>
              </a:rPr>
              <a:t>Before extracting the resource instance(s), Roomba performs:</a:t>
            </a:r>
          </a:p>
          <a:p>
            <a:pPr marL="742950" lvl="1" indent="-285750">
              <a:lnSpc>
                <a:spcPct val="150000"/>
              </a:lnSpc>
              <a:buFont typeface="Wingdings" charset="2"/>
              <a:buChar char="§"/>
            </a:pPr>
            <a:r>
              <a:rPr lang="en-US" sz="2400" dirty="0" smtClean="0">
                <a:latin typeface="+mj-lt"/>
              </a:rPr>
              <a:t>Resource metadata validation: Checking the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HTTP</a:t>
            </a:r>
            <a:r>
              <a:rPr lang="en-US" dirty="0" smtClean="0">
                <a:latin typeface="+mj-lt"/>
              </a:rPr>
              <a:t> </a:t>
            </a:r>
            <a:r>
              <a:rPr lang="en-US" sz="2400" dirty="0" smtClean="0">
                <a:latin typeface="+mj-lt"/>
              </a:rPr>
              <a:t>request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HEAD</a:t>
            </a:r>
            <a:r>
              <a:rPr lang="en-US" dirty="0" smtClean="0">
                <a:latin typeface="+mj-lt"/>
              </a:rPr>
              <a:t> </a:t>
            </a:r>
            <a:r>
              <a:rPr lang="en-US" sz="2400" dirty="0" smtClean="0">
                <a:latin typeface="+mj-lt"/>
              </a:rPr>
              <a:t>information</a:t>
            </a:r>
          </a:p>
          <a:p>
            <a:pPr marL="742950" lvl="1" indent="-285750">
              <a:lnSpc>
                <a:spcPct val="150000"/>
              </a:lnSpc>
              <a:buFont typeface="Wingdings" charset="2"/>
              <a:buChar char="§"/>
            </a:pPr>
            <a:r>
              <a:rPr lang="en-US" sz="2400" dirty="0" smtClean="0">
                <a:latin typeface="+mj-lt"/>
              </a:rPr>
              <a:t>Format Validation: Validate resource formats against a linter or a validator e.g. node-csv for CSV files or n3 for N3 and Turtle RDF serializations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29</a:t>
            </a:fld>
            <a:endParaRPr lang="en-US" dirty="0">
              <a:latin typeface="+mj-lt"/>
            </a:endParaRPr>
          </a:p>
        </p:txBody>
      </p:sp>
    </p:spTree>
    <p:extLst>
      <p:ext uri="{BB962C8B-B14F-4D97-AF65-F5344CB8AC3E}">
        <p14:creationId xmlns:p14="http://schemas.microsoft.com/office/powerpoint/2010/main" val="2016616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Outline</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278015" cy="6186309"/>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Introduction</a:t>
            </a:r>
          </a:p>
          <a:p>
            <a:pPr marL="342900" indent="-342900">
              <a:lnSpc>
                <a:spcPct val="150000"/>
              </a:lnSpc>
              <a:buFont typeface="Wingdings" charset="2"/>
              <a:buChar char="§"/>
            </a:pPr>
            <a:r>
              <a:rPr lang="en-US" sz="2400" dirty="0" smtClean="0">
                <a:latin typeface="+mj-lt"/>
              </a:rPr>
              <a:t>Use-case Scenario</a:t>
            </a:r>
          </a:p>
          <a:p>
            <a:pPr marL="342900" indent="-342900">
              <a:lnSpc>
                <a:spcPct val="150000"/>
              </a:lnSpc>
              <a:buFont typeface="Wingdings" charset="2"/>
              <a:buChar char="§"/>
            </a:pPr>
            <a:r>
              <a:rPr lang="en-US" sz="2400" dirty="0" smtClean="0">
                <a:latin typeface="+mj-lt"/>
              </a:rPr>
              <a:t>Research Challenges</a:t>
            </a:r>
          </a:p>
          <a:p>
            <a:pPr marL="342900" indent="-342900">
              <a:lnSpc>
                <a:spcPct val="150000"/>
              </a:lnSpc>
              <a:buFont typeface="Wingdings" charset="2"/>
              <a:buChar char="§"/>
            </a:pPr>
            <a:r>
              <a:rPr lang="en-US" sz="2400" dirty="0" smtClean="0">
                <a:latin typeface="+mj-lt"/>
              </a:rPr>
              <a:t>Proposal</a:t>
            </a:r>
          </a:p>
          <a:p>
            <a:pPr marL="342900" indent="-342900">
              <a:lnSpc>
                <a:spcPct val="150000"/>
              </a:lnSpc>
              <a:buFont typeface="Wingdings" charset="2"/>
              <a:buChar char="§"/>
            </a:pPr>
            <a:r>
              <a:rPr lang="en-US" sz="2400" dirty="0" smtClean="0">
                <a:latin typeface="+mj-lt"/>
              </a:rPr>
              <a:t>Contributions</a:t>
            </a:r>
          </a:p>
          <a:p>
            <a:pPr marL="800100" lvl="1" indent="-342900">
              <a:lnSpc>
                <a:spcPct val="150000"/>
              </a:lnSpc>
              <a:buFont typeface="Wingdings" charset="2"/>
              <a:buChar char="§"/>
            </a:pPr>
            <a:r>
              <a:rPr lang="en-US" sz="2400" dirty="0">
                <a:latin typeface="+mj-lt"/>
              </a:rPr>
              <a:t>Towards A Complete Dataset </a:t>
            </a:r>
            <a:r>
              <a:rPr lang="en-US" sz="2400" dirty="0" smtClean="0">
                <a:latin typeface="+mj-lt"/>
              </a:rPr>
              <a:t>Profile</a:t>
            </a:r>
          </a:p>
          <a:p>
            <a:pPr marL="800100" lvl="1" indent="-342900">
              <a:lnSpc>
                <a:spcPct val="150000"/>
              </a:lnSpc>
              <a:buFont typeface="Wingdings" charset="2"/>
              <a:buChar char="§"/>
            </a:pPr>
            <a:r>
              <a:rPr lang="en-US" sz="2400" dirty="0">
                <a:latin typeface="+mj-lt"/>
              </a:rPr>
              <a:t>Towards Enriched Enterprise </a:t>
            </a:r>
            <a:r>
              <a:rPr lang="en-US" sz="2400" dirty="0" smtClean="0">
                <a:latin typeface="+mj-lt"/>
              </a:rPr>
              <a:t>Data</a:t>
            </a:r>
          </a:p>
          <a:p>
            <a:pPr marL="342900" indent="-342900">
              <a:lnSpc>
                <a:spcPct val="150000"/>
              </a:lnSpc>
              <a:buFont typeface="Wingdings" charset="2"/>
              <a:buChar char="§"/>
            </a:pPr>
            <a:r>
              <a:rPr lang="en-US" sz="2400" dirty="0" smtClean="0">
                <a:latin typeface="+mj-lt"/>
              </a:rPr>
              <a:t>Perspectives</a:t>
            </a:r>
            <a:endParaRPr lang="en-US" sz="2400" dirty="0" smtClean="0">
              <a:latin typeface="+mj-lt"/>
            </a:endParaRPr>
          </a:p>
          <a:p>
            <a:pPr marL="342900" indent="-342900">
              <a:lnSpc>
                <a:spcPct val="150000"/>
              </a:lnSpc>
              <a:buFont typeface="Wingdings" charset="2"/>
              <a:buChar char="§"/>
            </a:pPr>
            <a:r>
              <a:rPr lang="en-US" sz="2400" dirty="0" smtClean="0">
                <a:latin typeface="+mj-lt"/>
              </a:rPr>
              <a:t>Publications</a:t>
            </a:r>
            <a:endParaRPr lang="en-US" sz="2400" dirty="0">
              <a:latin typeface="+mj-lt"/>
            </a:endParaRPr>
          </a:p>
          <a:p>
            <a:pPr marL="800100" lvl="1" indent="-342900">
              <a:lnSpc>
                <a:spcPct val="150000"/>
              </a:lnSpc>
              <a:buFont typeface="Wingdings" charset="2"/>
              <a:buChar char="§"/>
            </a:pPr>
            <a:endParaRPr lang="en-US" sz="2400" dirty="0" smtClean="0">
              <a:latin typeface="+mj-lt"/>
            </a:endParaRPr>
          </a:p>
          <a:p>
            <a:pPr marL="800100" lvl="1" indent="-342900">
              <a:lnSpc>
                <a:spcPct val="150000"/>
              </a:lnSpc>
              <a:buFont typeface="Wingdings" charset="2"/>
              <a:buChar char="§"/>
            </a:pP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13" name="Picture 12"/>
          <p:cNvPicPr>
            <a:picLocks noChangeAspect="1"/>
          </p:cNvPicPr>
          <p:nvPr/>
        </p:nvPicPr>
        <p:blipFill>
          <a:blip r:embed="rId3">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785225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Instance </a:t>
              </a:r>
              <a:r>
                <a:rPr lang="en-US" sz="3200" b="1" dirty="0">
                  <a:latin typeface="+mj-lt"/>
                </a:rPr>
                <a:t>and Resource </a:t>
              </a:r>
              <a:r>
                <a:rPr lang="en-US" sz="3200" b="1" dirty="0" smtClean="0">
                  <a:latin typeface="+mj-lt"/>
                </a:rPr>
                <a:t>Extraction – Sampling | step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555601"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Certain datasets contain large amounts of resources. </a:t>
            </a:r>
          </a:p>
          <a:p>
            <a:pPr marL="285750" indent="-285750">
              <a:lnSpc>
                <a:spcPct val="150000"/>
              </a:lnSpc>
              <a:buFont typeface="Wingdings" charset="2"/>
              <a:buChar char="§"/>
            </a:pPr>
            <a:r>
              <a:rPr lang="en-US" sz="2400" dirty="0" smtClean="0">
                <a:latin typeface="+mj-lt"/>
              </a:rPr>
              <a:t>A sampler method is introduced to execute various strategies:</a:t>
            </a:r>
          </a:p>
          <a:p>
            <a:pPr marL="742950" lvl="1" indent="-285750">
              <a:lnSpc>
                <a:spcPct val="150000"/>
              </a:lnSpc>
              <a:buFont typeface="Wingdings" charset="2"/>
              <a:buChar char="§"/>
            </a:pPr>
            <a:r>
              <a:rPr lang="en-US" sz="2400" b="1" dirty="0" smtClean="0">
                <a:latin typeface="+mj-lt"/>
              </a:rPr>
              <a:t>Random Sampling</a:t>
            </a:r>
            <a:r>
              <a:rPr lang="en-US" sz="2400" dirty="0" smtClean="0">
                <a:latin typeface="+mj-lt"/>
              </a:rPr>
              <a:t>: Randomly select resources</a:t>
            </a:r>
          </a:p>
          <a:p>
            <a:pPr marL="742950" lvl="1" indent="-285750">
              <a:lnSpc>
                <a:spcPct val="150000"/>
              </a:lnSpc>
              <a:buFont typeface="Wingdings" charset="2"/>
              <a:buChar char="§"/>
            </a:pPr>
            <a:r>
              <a:rPr lang="en-US" sz="2400" b="1" dirty="0" smtClean="0">
                <a:latin typeface="+mj-lt"/>
              </a:rPr>
              <a:t>Weighted Sampling</a:t>
            </a:r>
            <a:r>
              <a:rPr lang="en-US" sz="2400" dirty="0" smtClean="0">
                <a:latin typeface="+mj-lt"/>
              </a:rPr>
              <a:t>: resource </a:t>
            </a:r>
            <a:r>
              <a:rPr lang="en-US" sz="2400" dirty="0" err="1" smtClean="0">
                <a:latin typeface="+mj-lt"/>
              </a:rPr>
              <a:t>datatype</a:t>
            </a:r>
            <a:r>
              <a:rPr lang="en-US" sz="2400" dirty="0" smtClean="0">
                <a:latin typeface="+mj-lt"/>
              </a:rPr>
              <a:t> properties over the maximum number of </a:t>
            </a:r>
            <a:r>
              <a:rPr lang="en-US" sz="2400" dirty="0" err="1" smtClean="0">
                <a:latin typeface="+mj-lt"/>
              </a:rPr>
              <a:t>datatype</a:t>
            </a:r>
            <a:r>
              <a:rPr lang="en-US" sz="2400" dirty="0" smtClean="0">
                <a:latin typeface="+mj-lt"/>
              </a:rPr>
              <a:t> properties of all dataset resources.</a:t>
            </a:r>
          </a:p>
          <a:p>
            <a:pPr marL="742950" lvl="1" indent="-285750">
              <a:lnSpc>
                <a:spcPct val="150000"/>
              </a:lnSpc>
              <a:buFont typeface="Wingdings" charset="2"/>
              <a:buChar char="§"/>
            </a:pPr>
            <a:r>
              <a:rPr lang="en-US" sz="2400" b="1" dirty="0" smtClean="0">
                <a:latin typeface="+mj-lt"/>
              </a:rPr>
              <a:t>Resource Centrality Sampling</a:t>
            </a:r>
            <a:r>
              <a:rPr lang="en-US" sz="2400" dirty="0" smtClean="0">
                <a:latin typeface="+mj-lt"/>
              </a:rPr>
              <a:t>: resource types over the total number of resources types in the dataset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30</a:t>
            </a:fld>
            <a:endParaRPr lang="en-US" dirty="0">
              <a:latin typeface="+mj-lt"/>
            </a:endParaRPr>
          </a:p>
        </p:txBody>
      </p:sp>
    </p:spTree>
    <p:extLst>
      <p:ext uri="{BB962C8B-B14F-4D97-AF65-F5344CB8AC3E}">
        <p14:creationId xmlns:p14="http://schemas.microsoft.com/office/powerpoint/2010/main" val="1686010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Validation | </a:t>
              </a:r>
              <a:r>
                <a:rPr lang="en-US" sz="3200" b="1" dirty="0">
                  <a:latin typeface="+mj-lt"/>
                </a:rPr>
                <a:t>s</a:t>
              </a:r>
              <a:r>
                <a:rPr lang="en-US" sz="3200" b="1" dirty="0" smtClean="0">
                  <a:latin typeface="+mj-lt"/>
                </a:rPr>
                <a:t>tep (IV)</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1260" y="912428"/>
            <a:ext cx="11555601"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validation process identifies missing or incorrect information and tries to automatically correct them when possible.</a:t>
            </a:r>
          </a:p>
          <a:p>
            <a:pPr marL="285750" indent="-285750">
              <a:lnSpc>
                <a:spcPct val="150000"/>
              </a:lnSpc>
              <a:buFont typeface="Wingdings" charset="2"/>
              <a:buChar char="§"/>
            </a:pPr>
            <a:r>
              <a:rPr lang="en-US" sz="2400" dirty="0" smtClean="0">
                <a:latin typeface="+mj-lt"/>
              </a:rPr>
              <a:t>The validation is measured against the standard dataset model of the underlying data portal</a:t>
            </a:r>
          </a:p>
          <a:p>
            <a:pPr marL="285750" indent="-285750">
              <a:lnSpc>
                <a:spcPct val="150000"/>
              </a:lnSpc>
              <a:buFont typeface="Wingdings" charset="2"/>
              <a:buChar char="§"/>
            </a:pPr>
            <a:r>
              <a:rPr lang="en-US" sz="2400" dirty="0" smtClean="0">
                <a:latin typeface="+mj-lt"/>
              </a:rPr>
              <a:t>There exist special validation steps for some fields e.g.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emails,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urls</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285750" indent="-285750">
              <a:lnSpc>
                <a:spcPct val="150000"/>
              </a:lnSpc>
              <a:buFont typeface="Wingdings" charset="2"/>
              <a:buChar char="§"/>
            </a:pPr>
            <a:r>
              <a:rPr lang="en-US" sz="2400" dirty="0" smtClean="0">
                <a:latin typeface="+mj-lt"/>
              </a:rPr>
              <a:t>We use the HTTP request header information to fix various fields automatically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31</a:t>
            </a:fld>
            <a:endParaRPr lang="en-US" dirty="0">
              <a:latin typeface="+mj-l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8596" y="4334499"/>
            <a:ext cx="6953404" cy="1960794"/>
          </a:xfrm>
          <a:prstGeom prst="rect">
            <a:avLst/>
          </a:prstGeom>
        </p:spPr>
      </p:pic>
    </p:spTree>
    <p:extLst>
      <p:ext uri="{BB962C8B-B14F-4D97-AF65-F5344CB8AC3E}">
        <p14:creationId xmlns:p14="http://schemas.microsoft.com/office/powerpoint/2010/main" val="728406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Metadata </a:t>
              </a:r>
              <a:r>
                <a:rPr lang="en-US" sz="3200" b="1" dirty="0" smtClean="0">
                  <a:latin typeface="+mj-lt"/>
                </a:rPr>
                <a:t>Validation – License Information</a:t>
              </a:r>
              <a:r>
                <a:rPr lang="en-US" sz="3200" dirty="0" smtClean="0">
                  <a:latin typeface="+mj-lt"/>
                </a:rPr>
                <a:t> </a:t>
              </a:r>
              <a:r>
                <a:rPr lang="en-US" sz="3200" dirty="0" smtClean="0"/>
                <a:t>| </a:t>
              </a:r>
              <a:r>
                <a:rPr lang="en-US" sz="3200" dirty="0"/>
                <a:t>step (IV)</a:t>
              </a:r>
            </a:p>
            <a:p>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7" y="916367"/>
            <a:ext cx="11555601"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From our experiments, license information were particularly noisy and not standardized e.g. </a:t>
            </a:r>
            <a:r>
              <a:rPr lang="en-US" sz="2400" dirty="0" err="1" smtClean="0">
                <a:latin typeface="+mj-lt"/>
              </a:rPr>
              <a:t>CCZero</a:t>
            </a:r>
            <a:r>
              <a:rPr lang="en-US" sz="2400" dirty="0" smtClean="0">
                <a:latin typeface="+mj-lt"/>
              </a:rPr>
              <a:t>, CC0</a:t>
            </a:r>
          </a:p>
          <a:p>
            <a:pPr marL="285750" indent="-285750">
              <a:lnSpc>
                <a:spcPct val="150000"/>
              </a:lnSpc>
              <a:buFont typeface="Wingdings" charset="2"/>
              <a:buChar char="§"/>
            </a:pPr>
            <a:r>
              <a:rPr lang="en-US" sz="2400" dirty="0" smtClean="0">
                <a:latin typeface="+mj-lt"/>
              </a:rPr>
              <a:t>We manually created a license </a:t>
            </a:r>
            <a:r>
              <a:rPr lang="en-US" sz="2400" dirty="0" smtClean="0">
                <a:latin typeface="+mj-lt"/>
              </a:rPr>
              <a:t>mappings </a:t>
            </a:r>
            <a:r>
              <a:rPr lang="en-US" sz="2400" dirty="0" smtClean="0">
                <a:latin typeface="+mj-lt"/>
              </a:rPr>
              <a:t>file standardizing the license ID, title and </a:t>
            </a:r>
            <a:r>
              <a:rPr lang="en-US" sz="2400" dirty="0" err="1" smtClean="0">
                <a:latin typeface="+mj-lt"/>
              </a:rPr>
              <a:t>url</a:t>
            </a:r>
            <a:r>
              <a:rPr lang="en-US" sz="2400" dirty="0" smtClean="0">
                <a:latin typeface="+mj-lt"/>
              </a:rPr>
              <a:t> from the Open Licenses knowledge base</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32</a:t>
            </a:fld>
            <a:endParaRPr lang="en-US" dirty="0">
              <a:latin typeface="+mj-lt"/>
            </a:endParaRPr>
          </a:p>
        </p:txBody>
      </p:sp>
      <p:grpSp>
        <p:nvGrpSpPr>
          <p:cNvPr id="15" name="Group 14"/>
          <p:cNvGrpSpPr/>
          <p:nvPr/>
        </p:nvGrpSpPr>
        <p:grpSpPr>
          <a:xfrm>
            <a:off x="37568" y="5925045"/>
            <a:ext cx="6001489" cy="395705"/>
            <a:chOff x="6267684" y="5929694"/>
            <a:chExt cx="6001489" cy="395705"/>
          </a:xfrm>
        </p:grpSpPr>
        <p:sp>
          <p:nvSpPr>
            <p:cNvPr id="13" name="TextBox 12"/>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4"/>
                </a:rPr>
                <a:t>https://</a:t>
              </a:r>
              <a:r>
                <a:rPr lang="en-US" sz="1100" dirty="0" smtClean="0">
                  <a:latin typeface="+mj-lt"/>
                  <a:hlinkClick r:id="rId4"/>
                </a:rPr>
                <a:t>github.com/ahmadassaf/opendata-checker/blob/master/util/licenseMappings.json</a:t>
              </a:r>
              <a:r>
                <a:rPr lang="en-US" sz="1100" dirty="0">
                  <a:latin typeface="+mj-lt"/>
                </a:rPr>
                <a:t> </a:t>
              </a:r>
              <a:endParaRPr lang="en-US" sz="1100" dirty="0" smtClean="0">
                <a:latin typeface="+mj-lt"/>
              </a:endParaRPr>
            </a:p>
          </p:txBody>
        </p:sp>
        <p:pic>
          <p:nvPicPr>
            <p:cNvPr id="14" name="Picture 13"/>
            <p:cNvPicPr>
              <a:picLocks noChangeAspect="1"/>
            </p:cNvPicPr>
            <p:nvPr/>
          </p:nvPicPr>
          <p:blipFill>
            <a:blip r:embed="rId5"/>
            <a:stretch>
              <a:fillRect/>
            </a:stretch>
          </p:blipFill>
          <p:spPr>
            <a:xfrm>
              <a:off x="6267684" y="5929694"/>
              <a:ext cx="395705" cy="395705"/>
            </a:xfrm>
            <a:prstGeom prst="rect">
              <a:avLst/>
            </a:prstGeom>
          </p:spPr>
        </p:pic>
      </p:gr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273" y="3424817"/>
            <a:ext cx="8318500" cy="1828800"/>
          </a:xfrm>
          <a:prstGeom prst="rect">
            <a:avLst/>
          </a:prstGeom>
        </p:spPr>
      </p:pic>
    </p:spTree>
    <p:extLst>
      <p:ext uri="{BB962C8B-B14F-4D97-AF65-F5344CB8AC3E}">
        <p14:creationId xmlns:p14="http://schemas.microsoft.com/office/powerpoint/2010/main" val="1675324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Manual Reporting</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8" y="916367"/>
            <a:ext cx="11555600"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Data portal administrators need an overall knowledge of the datasets and their properties</a:t>
            </a:r>
          </a:p>
          <a:p>
            <a:pPr marL="285750" indent="-285750">
              <a:lnSpc>
                <a:spcPct val="150000"/>
              </a:lnSpc>
              <a:buFont typeface="Wingdings" charset="2"/>
              <a:buChar char="§"/>
            </a:pPr>
            <a:r>
              <a:rPr lang="en-US" sz="2400" dirty="0" smtClean="0">
                <a:latin typeface="+mj-lt"/>
              </a:rPr>
              <a:t>Roomba allows generation of numerous reports driven by manually entered formatted queries</a:t>
            </a:r>
          </a:p>
          <a:p>
            <a:pPr marL="742950" lvl="1" indent="-285750">
              <a:lnSpc>
                <a:spcPct val="150000"/>
              </a:lnSpc>
              <a:buFont typeface="Wingdings" charset="2"/>
              <a:buChar char="§"/>
            </a:pPr>
            <a:r>
              <a:rPr lang="en-US" sz="2400" dirty="0" smtClean="0">
                <a:latin typeface="+mj-lt"/>
              </a:rPr>
              <a:t>Meta-field aggregation values e.g.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err="1" smtClean="0">
                <a:latin typeface="+mj-lt"/>
              </a:rPr>
              <a:t>Key:object</a:t>
            </a:r>
            <a:r>
              <a:rPr lang="en-US" sz="2400" dirty="0" smtClean="0">
                <a:latin typeface="+mj-lt"/>
              </a:rPr>
              <a:t> meta-field values: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resource_type:resources</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&gt;name</a:t>
            </a:r>
          </a:p>
          <a:p>
            <a:pPr marL="742950" lvl="1" indent="-285750">
              <a:lnSpc>
                <a:spcPct val="150000"/>
              </a:lnSpc>
              <a:buFont typeface="Wingdings" charset="2"/>
              <a:buChar char="§"/>
            </a:pPr>
            <a:r>
              <a:rPr lang="en-US" sz="2400" dirty="0" smtClean="0">
                <a:latin typeface="+mj-lt"/>
              </a:rPr>
              <a:t>Empty field values</a:t>
            </a:r>
          </a:p>
          <a:p>
            <a:pPr marL="285750" indent="-285750">
              <a:lnSpc>
                <a:spcPct val="150000"/>
              </a:lnSpc>
              <a:buFont typeface="Wingdings" charset="2"/>
              <a:buChar char="§"/>
            </a:pPr>
            <a:endParaRPr lang="en-US" sz="2400" dirty="0" smtClean="0">
              <a:latin typeface="+mj-lt"/>
            </a:endParaRP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33</a:t>
            </a:fld>
            <a:endParaRPr lang="en-US" dirty="0">
              <a:latin typeface="+mj-lt"/>
            </a:endParaRPr>
          </a:p>
        </p:txBody>
      </p:sp>
    </p:spTree>
    <p:extLst>
      <p:ext uri="{BB962C8B-B14F-4D97-AF65-F5344CB8AC3E}">
        <p14:creationId xmlns:p14="http://schemas.microsoft.com/office/powerpoint/2010/main" val="15273976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28421" y="0"/>
            <a:ext cx="13635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34</a:t>
            </a:fld>
            <a:endParaRPr lang="en-US" dirty="0"/>
          </a:p>
        </p:txBody>
      </p:sp>
      <p:pic>
        <p:nvPicPr>
          <p:cNvPr id="3" name="XbxjCKX0R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1937045" cy="6858000"/>
          </a:xfrm>
          <a:prstGeom prst="rect">
            <a:avLst/>
          </a:prstGeom>
        </p:spPr>
      </p:pic>
    </p:spTree>
    <p:extLst>
      <p:ext uri="{BB962C8B-B14F-4D97-AF65-F5344CB8AC3E}">
        <p14:creationId xmlns:p14="http://schemas.microsoft.com/office/powerpoint/2010/main" val="6705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LOD Cloud State | Metadata Errors for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35</a:t>
            </a:fld>
            <a:endParaRPr lang="en-US" dirty="0">
              <a:latin typeface="+mj-lt"/>
            </a:endParaRPr>
          </a:p>
        </p:txBody>
      </p:sp>
      <p:sp>
        <p:nvSpPr>
          <p:cNvPr id="17" name="TextBox 16"/>
          <p:cNvSpPr txBox="1"/>
          <p:nvPr/>
        </p:nvSpPr>
        <p:spPr>
          <a:xfrm>
            <a:off x="261257" y="1055793"/>
            <a:ext cx="4922666" cy="4524315"/>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41% of ownership information is missing or undefined</a:t>
            </a:r>
          </a:p>
          <a:p>
            <a:pPr marL="342900" indent="-342900">
              <a:lnSpc>
                <a:spcPct val="150000"/>
              </a:lnSpc>
              <a:buFont typeface="Wingdings" charset="2"/>
              <a:buChar char="§"/>
            </a:pPr>
            <a:r>
              <a:rPr lang="en-US" sz="2400" dirty="0" smtClean="0">
                <a:latin typeface="+mj-lt"/>
              </a:rPr>
              <a:t>Resources have the poorest metadata health across information groups</a:t>
            </a:r>
          </a:p>
          <a:p>
            <a:pPr marL="800100" lvl="1" indent="-342900">
              <a:lnSpc>
                <a:spcPct val="150000"/>
              </a:lnSpc>
              <a:buFont typeface="Wingdings" charset="2"/>
              <a:buChar char="§"/>
            </a:pPr>
            <a:r>
              <a:rPr lang="en-US" sz="2400" dirty="0" smtClean="0">
                <a:latin typeface="+mj-lt"/>
              </a:rPr>
              <a:t>64% general metadata</a:t>
            </a:r>
          </a:p>
          <a:p>
            <a:pPr marL="800100" lvl="1" indent="-342900">
              <a:lnSpc>
                <a:spcPct val="150000"/>
              </a:lnSpc>
              <a:buFont typeface="Wingdings" charset="2"/>
              <a:buChar char="§"/>
            </a:pPr>
            <a:r>
              <a:rPr lang="en-US" sz="2400" dirty="0" smtClean="0">
                <a:latin typeface="+mj-lt"/>
              </a:rPr>
              <a:t>100% access metadata</a:t>
            </a:r>
          </a:p>
          <a:p>
            <a:pPr marL="800100" lvl="1" indent="-342900">
              <a:lnSpc>
                <a:spcPct val="150000"/>
              </a:lnSpc>
              <a:buFont typeface="Wingdings" charset="2"/>
              <a:buChar char="§"/>
            </a:pPr>
            <a:r>
              <a:rPr lang="en-US" sz="2400" dirty="0" smtClean="0">
                <a:latin typeface="+mj-lt"/>
              </a:rPr>
              <a:t>80% provenance metadata</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649" y="2544792"/>
            <a:ext cx="6856834" cy="3738779"/>
          </a:xfrm>
          <a:prstGeom prst="rect">
            <a:avLst/>
          </a:prstGeom>
        </p:spPr>
      </p:pic>
    </p:spTree>
    <p:extLst>
      <p:ext uri="{BB962C8B-B14F-4D97-AF65-F5344CB8AC3E}">
        <p14:creationId xmlns:p14="http://schemas.microsoft.com/office/powerpoint/2010/main" val="5854158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Top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36</a:t>
            </a:fld>
            <a:endParaRPr lang="en-US"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620" y="981342"/>
            <a:ext cx="6426200" cy="5080000"/>
          </a:xfrm>
          <a:prstGeom prst="rect">
            <a:avLst/>
          </a:prstGeom>
        </p:spPr>
      </p:pic>
      <p:sp>
        <p:nvSpPr>
          <p:cNvPr id="12" name="TextBox 11"/>
          <p:cNvSpPr txBox="1"/>
          <p:nvPr/>
        </p:nvSpPr>
        <p:spPr>
          <a:xfrm>
            <a:off x="261257" y="1248959"/>
            <a:ext cx="4922666" cy="2862322"/>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19% of these errors can be fixed automatically</a:t>
            </a:r>
          </a:p>
          <a:p>
            <a:pPr marL="342900" indent="-342900">
              <a:lnSpc>
                <a:spcPct val="150000"/>
              </a:lnSpc>
              <a:buFont typeface="Wingdings" charset="2"/>
              <a:buChar char="§"/>
            </a:pPr>
            <a:r>
              <a:rPr lang="en-US" sz="2400" dirty="0" smtClean="0">
                <a:latin typeface="+mj-lt"/>
              </a:rPr>
              <a:t>33.33% can be fixed automatically by tools plugged into the data publishing workflow</a:t>
            </a:r>
          </a:p>
        </p:txBody>
      </p:sp>
      <p:grpSp>
        <p:nvGrpSpPr>
          <p:cNvPr id="19" name="Group 18"/>
          <p:cNvGrpSpPr/>
          <p:nvPr/>
        </p:nvGrpSpPr>
        <p:grpSpPr>
          <a:xfrm>
            <a:off x="6670620" y="2608316"/>
            <a:ext cx="5146236" cy="2128576"/>
            <a:chOff x="6670620" y="2608316"/>
            <a:chExt cx="5146236" cy="2128576"/>
          </a:xfrm>
        </p:grpSpPr>
        <p:sp>
          <p:nvSpPr>
            <p:cNvPr id="17" name="Rectangle 16"/>
            <p:cNvSpPr/>
            <p:nvPr/>
          </p:nvSpPr>
          <p:spPr>
            <a:xfrm>
              <a:off x="6670621" y="2608316"/>
              <a:ext cx="5146235" cy="367745"/>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p:cNvSpPr/>
            <p:nvPr/>
          </p:nvSpPr>
          <p:spPr>
            <a:xfrm>
              <a:off x="6670620" y="3670169"/>
              <a:ext cx="5146235" cy="1066723"/>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1" name="Group 20"/>
          <p:cNvGrpSpPr/>
          <p:nvPr/>
        </p:nvGrpSpPr>
        <p:grpSpPr>
          <a:xfrm>
            <a:off x="6670619" y="1978702"/>
            <a:ext cx="5146239" cy="1689938"/>
            <a:chOff x="6670619" y="1978702"/>
            <a:chExt cx="5146239" cy="1689938"/>
          </a:xfrm>
        </p:grpSpPr>
        <p:grpSp>
          <p:nvGrpSpPr>
            <p:cNvPr id="16" name="Group 15"/>
            <p:cNvGrpSpPr/>
            <p:nvPr/>
          </p:nvGrpSpPr>
          <p:grpSpPr>
            <a:xfrm>
              <a:off x="6670622" y="1978702"/>
              <a:ext cx="5146236" cy="1689938"/>
              <a:chOff x="6670622" y="1978702"/>
              <a:chExt cx="5146236" cy="1689938"/>
            </a:xfrm>
          </p:grpSpPr>
          <p:sp>
            <p:nvSpPr>
              <p:cNvPr id="13" name="Rectangle 12"/>
              <p:cNvSpPr/>
              <p:nvPr/>
            </p:nvSpPr>
            <p:spPr>
              <a:xfrm>
                <a:off x="6670623" y="1978702"/>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6670623" y="2976062"/>
                <a:ext cx="5146235" cy="291794"/>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p:cNvSpPr/>
              <p:nvPr/>
            </p:nvSpPr>
            <p:spPr>
              <a:xfrm>
                <a:off x="6670622" y="3414781"/>
                <a:ext cx="5146235" cy="253859"/>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0" name="Rectangle 19"/>
            <p:cNvSpPr/>
            <p:nvPr/>
          </p:nvSpPr>
          <p:spPr>
            <a:xfrm>
              <a:off x="6670619" y="2394973"/>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18697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Top 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37</a:t>
            </a:fld>
            <a:endParaRPr lang="en-US" dirty="0">
              <a:latin typeface="+mj-lt"/>
            </a:endParaRPr>
          </a:p>
        </p:txBody>
      </p:sp>
      <p:sp>
        <p:nvSpPr>
          <p:cNvPr id="12" name="TextBox 11"/>
          <p:cNvSpPr txBox="1"/>
          <p:nvPr/>
        </p:nvSpPr>
        <p:spPr>
          <a:xfrm>
            <a:off x="261256" y="1248959"/>
            <a:ext cx="11555601" cy="4108817"/>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25% of the datasets access information are not clean [unavailability mainly]</a:t>
            </a:r>
          </a:p>
          <a:p>
            <a:pPr marL="342900" indent="-342900">
              <a:lnSpc>
                <a:spcPct val="150000"/>
              </a:lnSpc>
              <a:buFont typeface="Wingdings" charset="2"/>
              <a:buChar char="§"/>
            </a:pPr>
            <a:r>
              <a:rPr lang="en-US" sz="2400" dirty="0" smtClean="0">
                <a:latin typeface="+mj-lt"/>
              </a:rPr>
              <a:t>68% of the resources access data can be fixed automatically</a:t>
            </a:r>
          </a:p>
          <a:p>
            <a:pPr marL="342900" indent="-342900">
              <a:lnSpc>
                <a:spcPct val="150000"/>
              </a:lnSpc>
              <a:buFont typeface="Wingdings" charset="2"/>
              <a:buChar char="§"/>
            </a:pPr>
            <a:r>
              <a:rPr lang="en-US" sz="2400" dirty="0" smtClean="0">
                <a:latin typeface="+mj-lt"/>
              </a:rPr>
              <a:t>31.27% of the resources were not reachable</a:t>
            </a:r>
          </a:p>
          <a:p>
            <a:pPr marL="342900" indent="-342900">
              <a:lnSpc>
                <a:spcPct val="150000"/>
              </a:lnSpc>
              <a:buFont typeface="Wingdings" charset="2"/>
              <a:buChar char="§"/>
            </a:pPr>
            <a:r>
              <a:rPr lang="en-US" sz="2400" dirty="0" smtClean="0">
                <a:latin typeface="+mj-lt"/>
              </a:rPr>
              <a:t>63.17% of the resources don’t have valid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2400" dirty="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lnSpc>
                <a:spcPct val="150000"/>
              </a:lnSpc>
              <a:buFont typeface="Wingdings" charset="2"/>
              <a:buChar char="§"/>
            </a:pPr>
            <a:r>
              <a:rPr lang="en-US" sz="2400" dirty="0" smtClean="0">
                <a:latin typeface="+mj-lt"/>
              </a:rPr>
              <a:t>Creating an aggregate report for </a:t>
            </a:r>
            <a:r>
              <a:rPr lang="en-US" dirty="0">
                <a:latin typeface="+mj-lt"/>
              </a:rPr>
              <a:t>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 &gt;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format:title</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1257300" lvl="2" indent="-342900">
              <a:lnSpc>
                <a:spcPct val="150000"/>
              </a:lnSpc>
              <a:buFont typeface="Wingdings" charset="2"/>
              <a:buChar char="§"/>
            </a:pPr>
            <a:r>
              <a:rPr lang="en-US" dirty="0" smtClean="0">
                <a:latin typeface="+mj-lt"/>
              </a:rPr>
              <a:t>62.16% of the datasets have defined SPARQL endpoints using the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api</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sparql</a:t>
            </a:r>
            <a:r>
              <a:rPr lang="en-US" dirty="0" smtClean="0">
                <a:latin typeface="+mj-lt"/>
              </a:rPr>
              <a:t> resource format</a:t>
            </a:r>
          </a:p>
          <a:p>
            <a:pPr marL="1257300" lvl="2" indent="-342900">
              <a:lnSpc>
                <a:spcPct val="150000"/>
              </a:lnSpc>
              <a:buFont typeface="Wingdings" charset="2"/>
              <a:buChar char="§"/>
            </a:pPr>
            <a:r>
              <a:rPr lang="en-US" dirty="0" smtClean="0">
                <a:latin typeface="+mj-lt"/>
              </a:rPr>
              <a:t>92.27% provided RDF example links</a:t>
            </a:r>
          </a:p>
          <a:p>
            <a:pPr marL="1257300" lvl="2" indent="-342900">
              <a:lnSpc>
                <a:spcPct val="150000"/>
              </a:lnSpc>
              <a:buFont typeface="Wingdings" charset="2"/>
              <a:buChar char="§"/>
            </a:pPr>
            <a:r>
              <a:rPr lang="en-US" dirty="0" smtClean="0">
                <a:latin typeface="+mj-lt"/>
              </a:rPr>
              <a:t>56.3% provided direct links to downloadable RDF dumps</a:t>
            </a:r>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9080083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LOD Cloud State | Metadata </a:t>
              </a:r>
              <a:r>
                <a:rPr lang="en-US" sz="3200" dirty="0" smtClean="0">
                  <a:latin typeface="+mj-lt"/>
                </a:rPr>
                <a:t>File Types Errors</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38</a:t>
            </a:fld>
            <a:endParaRPr lang="en-US" dirty="0">
              <a:latin typeface="+mj-lt"/>
            </a:endParaRPr>
          </a:p>
        </p:txBody>
      </p:sp>
      <p:pic>
        <p:nvPicPr>
          <p:cNvPr id="9" name="Picture 8"/>
          <p:cNvPicPr>
            <a:picLocks noChangeAspect="1"/>
          </p:cNvPicPr>
          <p:nvPr/>
        </p:nvPicPr>
        <p:blipFill>
          <a:blip r:embed="rId4"/>
          <a:stretch>
            <a:fillRect/>
          </a:stretch>
        </p:blipFill>
        <p:spPr>
          <a:xfrm>
            <a:off x="829334" y="1844974"/>
            <a:ext cx="3632200" cy="2857500"/>
          </a:xfrm>
          <a:prstGeom prst="rect">
            <a:avLst/>
          </a:prstGeom>
        </p:spPr>
      </p:pic>
      <p:pic>
        <p:nvPicPr>
          <p:cNvPr id="12" name="Picture 11"/>
          <p:cNvPicPr>
            <a:picLocks noChangeAspect="1"/>
          </p:cNvPicPr>
          <p:nvPr/>
        </p:nvPicPr>
        <p:blipFill>
          <a:blip r:embed="rId5"/>
          <a:stretch>
            <a:fillRect/>
          </a:stretch>
        </p:blipFill>
        <p:spPr>
          <a:xfrm>
            <a:off x="4090358" y="1215788"/>
            <a:ext cx="6858000" cy="4737100"/>
          </a:xfrm>
          <a:prstGeom prst="rect">
            <a:avLst/>
          </a:prstGeom>
        </p:spPr>
      </p:pic>
      <p:pic>
        <p:nvPicPr>
          <p:cNvPr id="24" name="Picture 23"/>
          <p:cNvPicPr>
            <a:picLocks noChangeAspect="1"/>
          </p:cNvPicPr>
          <p:nvPr/>
        </p:nvPicPr>
        <p:blipFill>
          <a:blip r:embed="rId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7598539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39</a:t>
            </a:fld>
            <a:endParaRPr lang="en-US" dirty="0">
              <a:latin typeface="+mj-lt"/>
            </a:endParaRPr>
          </a:p>
        </p:txBody>
      </p:sp>
      <p:sp>
        <p:nvSpPr>
          <p:cNvPr id="12" name="TextBox 11"/>
          <p:cNvSpPr txBox="1"/>
          <p:nvPr/>
        </p:nvSpPr>
        <p:spPr>
          <a:xfrm>
            <a:off x="261256" y="1248959"/>
            <a:ext cx="11555601" cy="507831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342900" indent="-342900">
              <a:lnSpc>
                <a:spcPct val="150000"/>
              </a:lnSpc>
              <a:buFont typeface="Wingdings" charset="2"/>
              <a:buChar char="§"/>
            </a:pPr>
            <a:r>
              <a:rPr lang="en-US" sz="2400" dirty="0" smtClean="0">
                <a:latin typeface="+mj-lt"/>
              </a:rPr>
              <a:t>Noisiest part of the access metadata is license information</a:t>
            </a:r>
          </a:p>
          <a:p>
            <a:pPr marL="342900" indent="-342900">
              <a:lnSpc>
                <a:spcPct val="150000"/>
              </a:lnSpc>
              <a:buFont typeface="Wingdings" charset="2"/>
              <a:buChar char="§"/>
            </a:pPr>
            <a:r>
              <a:rPr lang="en-US" sz="2400" dirty="0" smtClean="0">
                <a:latin typeface="+mj-lt"/>
              </a:rPr>
              <a:t>16.6% of the datasets don’t have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r>
              <a:rPr lang="en-US" sz="1400" dirty="0" smtClean="0">
                <a:solidFill>
                  <a:schemeClr val="tx1">
                    <a:lumMod val="50000"/>
                    <a:lumOff val="50000"/>
                  </a:schemeClr>
                </a:solidFill>
                <a:latin typeface="+mj-lt"/>
              </a:rPr>
              <a:t> </a:t>
            </a:r>
            <a:r>
              <a:rPr lang="en-US" sz="2400" dirty="0" smtClean="0">
                <a:latin typeface="+mj-lt"/>
              </a:rPr>
              <a:t>and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54.44% datasets don</a:t>
            </a:r>
            <a:r>
              <a:rPr lang="fr-FR" sz="2400" dirty="0" smtClean="0">
                <a:latin typeface="+mj-lt"/>
              </a:rPr>
              <a:t>’</a:t>
            </a:r>
            <a:r>
              <a:rPr lang="en-US" sz="2400" dirty="0" smtClean="0">
                <a:latin typeface="+mj-lt"/>
              </a:rPr>
              <a:t>t have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license_url</a:t>
            </a:r>
            <a:endParaRPr lang="en-US" sz="1400" dirty="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r>
              <a:rPr lang="en-US" sz="2400" dirty="0" smtClean="0">
                <a:latin typeface="+mj-lt"/>
              </a:rPr>
              <a:t>51.35% don’t have maintainer</a:t>
            </a:r>
            <a:endParaRPr lang="en-US" dirty="0" smtClean="0">
              <a:latin typeface="+mj-lt"/>
            </a:endParaRPr>
          </a:p>
          <a:p>
            <a:pPr marL="342900" indent="-342900">
              <a:lnSpc>
                <a:spcPct val="150000"/>
              </a:lnSpc>
              <a:buFont typeface="Wingdings" charset="2"/>
              <a:buChar char="§"/>
            </a:pPr>
            <a:r>
              <a:rPr lang="en-US" sz="2400" dirty="0">
                <a:latin typeface="+mj-lt"/>
              </a:rPr>
              <a:t>55.21% of the datasets are missing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maintainer_email</a:t>
            </a:r>
            <a:r>
              <a:rPr lang="en-US" dirty="0">
                <a:solidFill>
                  <a:schemeClr val="tx1">
                    <a:lumMod val="50000"/>
                    <a:lumOff val="50000"/>
                  </a:schemeClr>
                </a:solidFill>
                <a:latin typeface="+mj-lt"/>
              </a:rPr>
              <a:t> </a:t>
            </a:r>
            <a:r>
              <a:rPr lang="en-US" sz="2400" dirty="0">
                <a:latin typeface="+mj-lt"/>
              </a:rPr>
              <a:t>| 15.06%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80% of the provenance information is missing or undefined</a:t>
            </a:r>
          </a:p>
          <a:p>
            <a:pPr marL="342900" indent="-342900">
              <a:lnSpc>
                <a:spcPct val="150000"/>
              </a:lnSpc>
              <a:buFont typeface="Wingdings" charset="2"/>
              <a:buChar char="§"/>
            </a:pPr>
            <a:r>
              <a:rPr lang="en-US" sz="2400" dirty="0" smtClean="0">
                <a:latin typeface="+mj-lt"/>
              </a:rPr>
              <a:t>The only manual field in provenance information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version</a:t>
            </a:r>
            <a:r>
              <a:rPr lang="en-US" sz="2400" dirty="0" smtClean="0">
                <a:latin typeface="+mj-lt"/>
              </a:rPr>
              <a:t> is missing from 60.23% of the datasets</a:t>
            </a:r>
            <a:endParaRPr lang="en-US" sz="2400" dirty="0">
              <a:latin typeface="+mj-lt"/>
            </a:endParaRPr>
          </a:p>
        </p:txBody>
      </p:sp>
      <p:cxnSp>
        <p:nvCxnSpPr>
          <p:cNvPr id="13" name="Straight Connector 12"/>
          <p:cNvCxnSpPr/>
          <p:nvPr/>
        </p:nvCxnSpPr>
        <p:spPr>
          <a:xfrm>
            <a:off x="261256" y="3297836"/>
            <a:ext cx="11555601" cy="29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505936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a:t>
            </a:fld>
            <a:endParaRPr lang="en-US" dirty="0">
              <a:latin typeface="+mj-lt"/>
            </a:endParaRPr>
          </a:p>
        </p:txBody>
      </p:sp>
      <p:sp>
        <p:nvSpPr>
          <p:cNvPr id="47" name="TextBox 46"/>
          <p:cNvSpPr txBox="1"/>
          <p:nvPr/>
        </p:nvSpPr>
        <p:spPr>
          <a:xfrm>
            <a:off x="114304" y="1112791"/>
            <a:ext cx="11867787" cy="5447645"/>
          </a:xfrm>
          <a:prstGeom prst="rect">
            <a:avLst/>
          </a:prstGeom>
          <a:noFill/>
        </p:spPr>
        <p:txBody>
          <a:bodyPr wrap="square" rtlCol="0">
            <a:spAutoFit/>
          </a:bodyPr>
          <a:lstStyle/>
          <a:p>
            <a:pPr marL="342900" indent="-342900">
              <a:buFont typeface="Arial" charset="0"/>
              <a:buChar char="•"/>
            </a:pPr>
            <a:r>
              <a:rPr lang="en-US" sz="2400" dirty="0" smtClean="0">
                <a:latin typeface="Segoe UI Light" panose="020B0502040204020203" pitchFamily="34" charset="0"/>
              </a:rPr>
              <a:t>Enterprises </a:t>
            </a:r>
            <a:r>
              <a:rPr lang="en-US" sz="2400" dirty="0">
                <a:latin typeface="Segoe UI Light" panose="020B0502040204020203" pitchFamily="34" charset="0"/>
              </a:rPr>
              <a:t>use a wide range of heterogeneous information systems in their business activities such as Enterprise Resource Planning (</a:t>
            </a:r>
            <a:r>
              <a:rPr lang="en-US" sz="2400" b="1" dirty="0">
                <a:latin typeface="Segoe UI Light" panose="020B0502040204020203" pitchFamily="34" charset="0"/>
              </a:rPr>
              <a:t>ERP</a:t>
            </a:r>
            <a:r>
              <a:rPr lang="en-US" sz="2400" dirty="0">
                <a:latin typeface="Segoe UI Light" panose="020B0502040204020203" pitchFamily="34" charset="0"/>
              </a:rPr>
              <a:t>), Customer Relationships Management (</a:t>
            </a:r>
            <a:r>
              <a:rPr lang="en-US" sz="2400" b="1" dirty="0">
                <a:latin typeface="Segoe UI Light" panose="020B0502040204020203" pitchFamily="34" charset="0"/>
              </a:rPr>
              <a:t>CRM</a:t>
            </a:r>
            <a:r>
              <a:rPr lang="en-US" sz="2400" dirty="0">
                <a:latin typeface="Segoe UI Light" panose="020B0502040204020203" pitchFamily="34" charset="0"/>
              </a:rPr>
              <a:t>) and Supply Chain Management (</a:t>
            </a:r>
            <a:r>
              <a:rPr lang="en-US" sz="2400" b="1" dirty="0">
                <a:latin typeface="Segoe UI Light" panose="020B0502040204020203" pitchFamily="34" charset="0"/>
              </a:rPr>
              <a:t>SCM</a:t>
            </a:r>
            <a:r>
              <a:rPr lang="en-US" sz="2400" dirty="0">
                <a:latin typeface="Segoe UI Light" panose="020B0502040204020203" pitchFamily="34" charset="0"/>
              </a:rPr>
              <a:t>) </a:t>
            </a:r>
            <a:r>
              <a:rPr lang="en-US" sz="2400" dirty="0" smtClean="0">
                <a:latin typeface="Segoe UI Light" panose="020B0502040204020203" pitchFamily="34" charset="0"/>
              </a:rPr>
              <a:t>systems</a:t>
            </a:r>
          </a:p>
          <a:p>
            <a:pPr marL="342900" indent="-342900">
              <a:buFont typeface="Arial" charset="0"/>
              <a:buChar char="•"/>
            </a:pPr>
            <a:endParaRPr lang="en-US" sz="2400" dirty="0" smtClean="0">
              <a:latin typeface="Segoe UI Light" panose="020B0502040204020203" pitchFamily="34" charset="0"/>
            </a:endParaRPr>
          </a:p>
          <a:p>
            <a:pPr marL="342900" indent="-342900">
              <a:buFont typeface="Arial" charset="0"/>
              <a:buChar char="•"/>
            </a:pPr>
            <a:r>
              <a:rPr lang="en-US" sz="2400" dirty="0" smtClean="0">
                <a:latin typeface="Segoe UI Light" panose="020B0502040204020203" pitchFamily="34" charset="0"/>
              </a:rPr>
              <a:t>An </a:t>
            </a:r>
            <a:r>
              <a:rPr lang="en-US" sz="2400" dirty="0">
                <a:latin typeface="Segoe UI Light" panose="020B0502040204020203" pitchFamily="34" charset="0"/>
              </a:rPr>
              <a:t>enterprise distributed IT landscape contains multiple systems using different technologies and data standards</a:t>
            </a:r>
          </a:p>
          <a:p>
            <a:endParaRPr lang="en-US" sz="2400" dirty="0">
              <a:latin typeface="Segoe UI Light" panose="020B0502040204020203" pitchFamily="34" charset="0"/>
            </a:endParaRPr>
          </a:p>
          <a:p>
            <a:pPr marL="342900" indent="-342900">
              <a:buFont typeface="Arial" charset="0"/>
              <a:buChar char="•"/>
            </a:pPr>
            <a:r>
              <a:rPr lang="en-US" sz="2400" dirty="0" smtClean="0">
                <a:latin typeface="Segoe UI Light" panose="020B0502040204020203" pitchFamily="34" charset="0"/>
              </a:rPr>
              <a:t>Business </a:t>
            </a:r>
            <a:r>
              <a:rPr lang="en-US" sz="2400" dirty="0">
                <a:latin typeface="Segoe UI Light" panose="020B0502040204020203" pitchFamily="34" charset="0"/>
              </a:rPr>
              <a:t>Intelligence (</a:t>
            </a:r>
            <a:r>
              <a:rPr lang="en-US" sz="2400" b="1" dirty="0">
                <a:latin typeface="Segoe UI Light" panose="020B0502040204020203" pitchFamily="34" charset="0"/>
              </a:rPr>
              <a:t>BI</a:t>
            </a:r>
            <a:r>
              <a:rPr lang="en-US" sz="2400" dirty="0">
                <a:latin typeface="Segoe UI Light" panose="020B0502040204020203" pitchFamily="34" charset="0"/>
              </a:rPr>
              <a:t>) has always been about creating new insight for business by converting data into meaning that can be shared between people to drive change in the </a:t>
            </a:r>
            <a:r>
              <a:rPr lang="en-US" sz="2400" dirty="0" smtClean="0">
                <a:latin typeface="Segoe UI Light" panose="020B0502040204020203" pitchFamily="34" charset="0"/>
              </a:rPr>
              <a:t>organization</a:t>
            </a:r>
          </a:p>
          <a:p>
            <a:pPr marL="285750" indent="-285750">
              <a:buFont typeface="Arial" panose="020B0604020202020204" pitchFamily="34" charset="0"/>
              <a:buChar char="•"/>
            </a:pPr>
            <a:endParaRPr lang="en-US" sz="2400" dirty="0">
              <a:latin typeface="Segoe UI Light" panose="020B0502040204020203" pitchFamily="34" charset="0"/>
            </a:endParaRPr>
          </a:p>
          <a:p>
            <a:pPr marL="285750" indent="-285750">
              <a:buFont typeface="Arial" panose="020B0604020202020204" pitchFamily="34" charset="0"/>
              <a:buChar char="•"/>
            </a:pPr>
            <a:r>
              <a:rPr lang="en-US" sz="2400" dirty="0">
                <a:latin typeface="Segoe UI Light" panose="020B0502040204020203" pitchFamily="34" charset="0"/>
              </a:rPr>
              <a:t>However, provisioning data for those visualizations is by far the most challenging task in most BI projects large and small</a:t>
            </a:r>
          </a:p>
          <a:p>
            <a:pPr marL="342900" indent="-342900">
              <a:lnSpc>
                <a:spcPct val="150000"/>
              </a:lnSpc>
              <a:buFont typeface="Wingdings" charset="2"/>
              <a:buChar char="§"/>
            </a:pPr>
            <a:endParaRPr lang="en-US" sz="2400" dirty="0">
              <a:latin typeface="+mj-lt"/>
            </a:endParaRPr>
          </a:p>
        </p:txBody>
      </p:sp>
      <p:pic>
        <p:nvPicPr>
          <p:cNvPr id="49" name="Picture 48"/>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4802867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40</a:t>
            </a:fld>
            <a:endParaRPr lang="en-US" dirty="0"/>
          </a:p>
        </p:txBody>
      </p:sp>
      <p:sp>
        <p:nvSpPr>
          <p:cNvPr id="12" name="TextBox 11"/>
          <p:cNvSpPr txBox="1"/>
          <p:nvPr/>
        </p:nvSpPr>
        <p:spPr>
          <a:xfrm>
            <a:off x="212520" y="1268083"/>
            <a:ext cx="11049449" cy="483209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can use Roomba to automatically fix datasets metadata issues, and notify the datasets owners of the other issues to be manually </a:t>
            </a:r>
            <a:r>
              <a:rPr lang="en-US" sz="2400" dirty="0" smtClean="0">
                <a:latin typeface="+mj-lt"/>
              </a:rPr>
              <a:t>fixed</a:t>
            </a: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a:latin typeface="+mj-lt"/>
              </a:rPr>
              <a:t> will be able now to identify spam </a:t>
            </a:r>
            <a:r>
              <a:rPr lang="en-US" sz="2400" dirty="0" smtClean="0">
                <a:latin typeface="+mj-lt"/>
              </a:rPr>
              <a:t>datasets</a:t>
            </a:r>
            <a:r>
              <a:rPr lang="en-US" sz="2400" dirty="0">
                <a:latin typeface="+mj-lt"/>
              </a:rPr>
              <a:t>. In addition to that, data available in his portal will now have rich semantic information attached to </a:t>
            </a:r>
            <a:r>
              <a:rPr lang="en-US" sz="2400" dirty="0" smtClean="0">
                <a:latin typeface="+mj-lt"/>
              </a:rPr>
              <a:t>it</a:t>
            </a:r>
          </a:p>
          <a:p>
            <a:pPr marL="342900" indent="-342900">
              <a:buFont typeface="Arial" charset="0"/>
              <a:buChar char="•"/>
            </a:pPr>
            <a:endParaRPr lang="en-US" sz="2400" dirty="0" smtClean="0">
              <a:latin typeface="+mj-lt"/>
            </a:endParaRPr>
          </a:p>
          <a:p>
            <a:pPr marL="800100" lvl="1" indent="-342900">
              <a:buFont typeface="Arial" charset="0"/>
              <a:buChar char="•"/>
            </a:pPr>
            <a:r>
              <a:rPr lang="en-US" dirty="0" smtClean="0">
                <a:solidFill>
                  <a:schemeClr val="tx1">
                    <a:lumMod val="50000"/>
                    <a:lumOff val="50000"/>
                  </a:schemeClr>
                </a:solidFill>
                <a:latin typeface="+mj-lt"/>
              </a:rPr>
              <a:t>Example: </a:t>
            </a:r>
            <a:r>
              <a:rPr lang="en-US" dirty="0">
                <a:solidFill>
                  <a:schemeClr val="tx1">
                    <a:lumMod val="50000"/>
                    <a:lumOff val="50000"/>
                  </a:schemeClr>
                </a:solidFill>
                <a:latin typeface="+mj-lt"/>
              </a:rPr>
              <a:t>temporal and spatial information extracted will be assigned into the corresponding fields in HDL. As an exemplary result, various datasets will be easily identifiable to cover various parts of the UK</a:t>
            </a:r>
            <a:endParaRPr lang="en-US" dirty="0" smtClean="0">
              <a:solidFill>
                <a:schemeClr val="tx1">
                  <a:lumMod val="50000"/>
                  <a:lumOff val="50000"/>
                </a:schemeClr>
              </a:solidFill>
              <a:latin typeface="+mj-lt"/>
            </a:endParaRP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Dan </a:t>
            </a:r>
            <a:r>
              <a:rPr lang="en-US" sz="2400" dirty="0" smtClean="0">
                <a:latin typeface="+mj-lt"/>
              </a:rPr>
              <a:t>will </a:t>
            </a:r>
            <a:r>
              <a:rPr lang="en-US" sz="2400" dirty="0">
                <a:latin typeface="+mj-lt"/>
              </a:rPr>
              <a:t>be able to have direct access to rich and high-quality dataset descriptions generated by </a:t>
            </a:r>
            <a:r>
              <a:rPr lang="en-US" sz="2400" dirty="0" smtClean="0">
                <a:latin typeface="+mj-lt"/>
              </a:rPr>
              <a:t>Roomba</a:t>
            </a:r>
          </a:p>
          <a:p>
            <a:pPr marL="342900" indent="-342900">
              <a:buFont typeface="Arial" charset="0"/>
              <a:buChar char="•"/>
            </a:pPr>
            <a:endParaRPr lang="en-US" sz="2400" dirty="0" smtClean="0">
              <a:latin typeface="+mj-lt"/>
            </a:endParaRPr>
          </a:p>
          <a:p>
            <a:pPr marL="800100" lvl="1" indent="-342900">
              <a:buFont typeface="Arial" charset="0"/>
              <a:buChar char="•"/>
            </a:pPr>
            <a:r>
              <a:rPr lang="en-US" sz="1600" dirty="0">
                <a:solidFill>
                  <a:schemeClr val="tx1">
                    <a:lumMod val="50000"/>
                    <a:lumOff val="50000"/>
                  </a:schemeClr>
                </a:solidFill>
                <a:latin typeface="+mj-lt"/>
              </a:rPr>
              <a:t>Note: the topical profilers in Roomba will be able to identify occurrences of alcohol related terms like ``wine'' in various datasets. Query expansion methods can be used to relate alcohol to wine allowing him to find the datasets he </a:t>
            </a:r>
            <a:r>
              <a:rPr lang="en-US" sz="1600" dirty="0" smtClean="0">
                <a:solidFill>
                  <a:schemeClr val="tx1">
                    <a:lumMod val="50000"/>
                    <a:lumOff val="50000"/>
                  </a:schemeClr>
                </a:solidFill>
                <a:latin typeface="+mj-lt"/>
              </a:rPr>
              <a:t>wants</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a:stretch>
            <a:fillRect/>
          </a:stretch>
        </p:blipFill>
        <p:spPr>
          <a:xfrm>
            <a:off x="3469472" y="485596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a:stretch>
            <a:fillRect/>
          </a:stretch>
        </p:blipFill>
        <p:spPr>
          <a:xfrm>
            <a:off x="8524065" y="2861675"/>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a:stretch>
            <a:fillRect/>
          </a:stretch>
        </p:blipFill>
        <p:spPr>
          <a:xfrm>
            <a:off x="7707001" y="1751363"/>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3559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63231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a:t>
            </a:r>
            <a:r>
              <a:rPr lang="en-US" sz="2400" dirty="0" err="1" smtClean="0">
                <a:latin typeface="+mj-lt"/>
              </a:rPr>
              <a:t>Zaveri</a:t>
            </a:r>
            <a:r>
              <a:rPr lang="en-US" sz="2400" dirty="0" smtClean="0">
                <a:latin typeface="+mj-lt"/>
              </a:rPr>
              <a:t> </a:t>
            </a:r>
            <a:r>
              <a:rPr lang="en-US" sz="2400" dirty="0" err="1" smtClean="0">
                <a:latin typeface="+mj-lt"/>
              </a:rPr>
              <a:t>et.al</a:t>
            </a:r>
            <a:r>
              <a:rPr lang="en-US" sz="2400" dirty="0">
                <a:latin typeface="+mj-lt"/>
              </a:rPr>
              <a:t> 2012] lots 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 </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marL="285750" indent="-285750">
              <a:lnSpc>
                <a:spcPct val="150000"/>
              </a:lnSpc>
              <a:buFont typeface="Wingdings" charset="2"/>
              <a:buChar char="§"/>
            </a:pPr>
            <a:r>
              <a:rPr lang="en-US" sz="2400" dirty="0" smtClean="0">
                <a:latin typeface="+mj-lt"/>
              </a:rPr>
              <a:t>ODI </a:t>
            </a:r>
            <a:r>
              <a:rPr lang="en-US" sz="2400" dirty="0">
                <a:latin typeface="+mj-lt"/>
              </a:rPr>
              <a:t>does not verify or review submissions but retains the right to revoke </a:t>
            </a:r>
            <a:r>
              <a:rPr lang="en-US" sz="2400" dirty="0" smtClean="0">
                <a:latin typeface="+mj-lt"/>
              </a:rPr>
              <a:t>the self-certificates </a:t>
            </a:r>
            <a:r>
              <a:rPr lang="en-US" sz="2400" dirty="0">
                <a:latin typeface="+mj-lt"/>
              </a:rPr>
              <a:t>at any </a:t>
            </a:r>
            <a:r>
              <a:rPr lang="en-US" sz="2400" dirty="0" smtClean="0">
                <a:latin typeface="+mj-lt"/>
              </a:rPr>
              <a:t>time</a:t>
            </a:r>
          </a:p>
          <a:p>
            <a:pPr marL="285750" indent="-285750">
              <a:lnSpc>
                <a:spcPct val="150000"/>
              </a:lnSpc>
              <a:buFont typeface="Wingdings" charset="2"/>
              <a:buChar char="§"/>
            </a:pPr>
            <a:r>
              <a:rPr lang="en-US" sz="2400" dirty="0">
                <a:latin typeface="+mj-lt"/>
              </a:rPr>
              <a:t>We 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41</a:t>
            </a:fld>
            <a:endParaRPr lang="en-US" dirty="0">
              <a:latin typeface="+mj-lt"/>
            </a:endParaRPr>
          </a:p>
        </p:txBody>
      </p: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4466547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9703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Building on the Linked </a:t>
            </a:r>
            <a:r>
              <a:rPr lang="en-US" sz="2400" dirty="0">
                <a:latin typeface="+mj-lt"/>
              </a:rPr>
              <a:t>Data principles we group the quality attributes into four main categories</a:t>
            </a:r>
            <a:r>
              <a:rPr lang="en-US" sz="2400" dirty="0" smtClean="0">
                <a:latin typeface="+mj-lt"/>
              </a:rPr>
              <a:t>:</a:t>
            </a:r>
          </a:p>
          <a:p>
            <a:pPr marL="285750"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r>
              <a:rPr lang="en-US" sz="2400" dirty="0" smtClean="0">
                <a:latin typeface="+mj-lt"/>
              </a:rPr>
              <a:t>Quality </a:t>
            </a:r>
            <a:r>
              <a:rPr lang="en-US" sz="2400" dirty="0">
                <a:latin typeface="+mj-lt"/>
              </a:rPr>
              <a:t>indicators that focus on the data at the instance level</a:t>
            </a:r>
            <a:r>
              <a:rPr lang="en-US" sz="2400" dirty="0" smtClean="0">
                <a:latin typeface="+mj-lt"/>
              </a:rPr>
              <a:t>.</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at the dataset level</a:t>
            </a:r>
            <a:r>
              <a:rPr lang="en-US" sz="2400" dirty="0" smtClean="0">
                <a:latin typeface="+mj-lt"/>
              </a:rPr>
              <a:t>.</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semantic models, vocabularies and ontologies</a:t>
            </a:r>
            <a:r>
              <a:rPr lang="en-US" sz="2400" dirty="0" smtClean="0">
                <a:latin typeface="+mj-lt"/>
              </a:rPr>
              <a:t>.</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inbound and outbound links between datasets.</a:t>
            </a: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42</a:t>
            </a:fld>
            <a:endParaRPr lang="en-US" dirty="0">
              <a:latin typeface="+mj-lt"/>
            </a:endParaRPr>
          </a:p>
        </p:txBody>
      </p:sp>
    </p:spTree>
    <p:extLst>
      <p:ext uri="{BB962C8B-B14F-4D97-AF65-F5344CB8AC3E}">
        <p14:creationId xmlns:p14="http://schemas.microsoft.com/office/powerpoint/2010/main" val="18089034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43</a:t>
            </a:fld>
            <a:endParaRPr lang="en-US" dirty="0">
              <a:latin typeface="+mj-lt"/>
            </a:endParaRPr>
          </a:p>
        </p:txBody>
      </p:sp>
      <p:grpSp>
        <p:nvGrpSpPr>
          <p:cNvPr id="13" name="Group 12"/>
          <p:cNvGrpSpPr/>
          <p:nvPr/>
        </p:nvGrpSpPr>
        <p:grpSpPr>
          <a:xfrm>
            <a:off x="261257" y="1015307"/>
            <a:ext cx="3788858" cy="2809355"/>
            <a:chOff x="-246151" y="147042"/>
            <a:chExt cx="3788858" cy="2809355"/>
          </a:xfrm>
        </p:grpSpPr>
        <p:sp>
          <p:nvSpPr>
            <p:cNvPr id="15" name="TextBox 14"/>
            <p:cNvSpPr txBox="1"/>
            <p:nvPr/>
          </p:nvSpPr>
          <p:spPr>
            <a:xfrm>
              <a:off x="-246151" y="147042"/>
              <a:ext cx="3788858" cy="830997"/>
            </a:xfrm>
            <a:prstGeom prst="rect">
              <a:avLst/>
            </a:prstGeom>
            <a:noFill/>
          </p:spPr>
          <p:txBody>
            <a:bodyPr wrap="none" rtlCol="0">
              <a:spAutoFit/>
            </a:bodyPr>
            <a:lstStyle/>
            <a:p>
              <a:r>
                <a:rPr lang="en-US" sz="4800" dirty="0" smtClean="0">
                  <a:solidFill>
                    <a:srgbClr val="FFC000"/>
                  </a:solidFill>
                </a:rPr>
                <a:t>10</a:t>
              </a:r>
              <a:r>
                <a:rPr lang="en-US" sz="3200" dirty="0" smtClean="0"/>
                <a:t> </a:t>
              </a:r>
              <a:r>
                <a:rPr lang="en-US" sz="3200" dirty="0" smtClean="0">
                  <a:latin typeface="+mj-lt"/>
                </a:rPr>
                <a:t>Quality Measures</a:t>
              </a:r>
              <a:endParaRPr lang="en-US" sz="3200" dirty="0">
                <a:latin typeface="+mj-lt"/>
              </a:endParaRPr>
            </a:p>
          </p:txBody>
        </p:sp>
        <p:sp>
          <p:nvSpPr>
            <p:cNvPr id="16" name="TextBox 15"/>
            <p:cNvSpPr txBox="1"/>
            <p:nvPr/>
          </p:nvSpPr>
          <p:spPr>
            <a:xfrm>
              <a:off x="-246151" y="2125400"/>
              <a:ext cx="3632789" cy="830997"/>
            </a:xfrm>
            <a:prstGeom prst="rect">
              <a:avLst/>
            </a:prstGeom>
            <a:noFill/>
          </p:spPr>
          <p:txBody>
            <a:bodyPr wrap="none" rtlCol="0">
              <a:spAutoFit/>
            </a:bodyPr>
            <a:lstStyle/>
            <a:p>
              <a:r>
                <a:rPr lang="en-US" sz="4800" dirty="0" smtClean="0">
                  <a:solidFill>
                    <a:srgbClr val="FFC000"/>
                  </a:solidFill>
                </a:rPr>
                <a:t>64</a:t>
              </a:r>
              <a:r>
                <a:rPr lang="en-US" sz="3200" dirty="0" smtClean="0"/>
                <a:t> </a:t>
              </a:r>
              <a:r>
                <a:rPr lang="en-US" sz="3200" dirty="0" smtClean="0">
                  <a:latin typeface="+mj-lt"/>
                </a:rPr>
                <a:t>Quality indicator</a:t>
              </a:r>
              <a:endParaRPr lang="en-US" sz="3200" dirty="0">
                <a:latin typeface="+mj-lt"/>
              </a:endParaRPr>
            </a:p>
          </p:txBody>
        </p:sp>
      </p:grpSp>
      <p:sp>
        <p:nvSpPr>
          <p:cNvPr id="9" name="TextBox 8"/>
          <p:cNvSpPr txBox="1"/>
          <p:nvPr/>
        </p:nvSpPr>
        <p:spPr>
          <a:xfrm>
            <a:off x="327804" y="1654837"/>
            <a:ext cx="1203215" cy="1338828"/>
          </a:xfrm>
          <a:prstGeom prst="rect">
            <a:avLst/>
          </a:prstGeom>
          <a:noFill/>
        </p:spPr>
        <p:txBody>
          <a:bodyPr wrap="none" rtlCol="0">
            <a:spAutoFit/>
          </a:bodyPr>
          <a:lstStyle/>
          <a:p>
            <a:pPr>
              <a:lnSpc>
                <a:spcPct val="150000"/>
              </a:lnSpc>
            </a:pPr>
            <a:r>
              <a:rPr lang="en-US" dirty="0" smtClean="0">
                <a:latin typeface="+mj-lt"/>
              </a:rPr>
              <a:t>Availability</a:t>
            </a:r>
          </a:p>
          <a:p>
            <a:pPr>
              <a:lnSpc>
                <a:spcPct val="150000"/>
              </a:lnSpc>
            </a:pPr>
            <a:r>
              <a:rPr lang="en-US" dirty="0" smtClean="0">
                <a:latin typeface="+mj-lt"/>
              </a:rPr>
              <a:t>Licensing</a:t>
            </a:r>
          </a:p>
          <a:p>
            <a:pPr>
              <a:lnSpc>
                <a:spcPct val="150000"/>
              </a:lnSpc>
            </a:pPr>
            <a:r>
              <a:rPr lang="en-US" dirty="0" smtClean="0">
                <a:latin typeface="+mj-lt"/>
              </a:rPr>
              <a:t>Freshness</a:t>
            </a:r>
            <a:endParaRPr lang="en-US" dirty="0">
              <a:latin typeface="+mj-lt"/>
            </a:endParaRPr>
          </a:p>
        </p:txBody>
      </p:sp>
      <p:sp>
        <p:nvSpPr>
          <p:cNvPr id="17" name="TextBox 16"/>
          <p:cNvSpPr txBox="1"/>
          <p:nvPr/>
        </p:nvSpPr>
        <p:spPr>
          <a:xfrm>
            <a:off x="327803" y="3824662"/>
            <a:ext cx="11171208" cy="2077492"/>
          </a:xfrm>
          <a:prstGeom prst="rect">
            <a:avLst/>
          </a:prstGeom>
          <a:noFill/>
        </p:spPr>
        <p:txBody>
          <a:bodyPr wrap="square" rtlCol="0">
            <a:spAutoFit/>
          </a:bodyPr>
          <a:lstStyle/>
          <a:p>
            <a:pPr>
              <a:lnSpc>
                <a:spcPct val="150000"/>
              </a:lnSpc>
            </a:pPr>
            <a:r>
              <a:rPr lang="en-US" dirty="0">
                <a:latin typeface="+mj-lt"/>
              </a:rPr>
              <a:t> Check the resources format </a:t>
            </a:r>
            <a:r>
              <a:rPr lang="en-US" dirty="0" smtClean="0">
                <a:latin typeface="+mj-lt"/>
              </a:rPr>
              <a:t>field </a:t>
            </a:r>
            <a:r>
              <a:rPr lang="en-US" dirty="0">
                <a:latin typeface="+mj-lt"/>
              </a:rPr>
              <a:t>for meta/void  value</a:t>
            </a:r>
            <a:endParaRPr lang="en-US" dirty="0" smtClean="0">
              <a:latin typeface="+mj-lt"/>
            </a:endParaRPr>
          </a:p>
          <a:p>
            <a:pPr>
              <a:lnSpc>
                <a:spcPct val="150000"/>
              </a:lnSpc>
            </a:pPr>
            <a:r>
              <a:rPr lang="en-US" dirty="0">
                <a:latin typeface="+mj-lt"/>
              </a:rPr>
              <a:t> Check the format </a:t>
            </a:r>
            <a:r>
              <a:rPr lang="en-US" dirty="0" smtClean="0">
                <a:latin typeface="+mj-lt"/>
              </a:rPr>
              <a:t>and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latin typeface="+mj-lt"/>
              </a:rPr>
              <a:t> </a:t>
            </a:r>
            <a:r>
              <a:rPr lang="en-US" dirty="0" smtClean="0">
                <a:latin typeface="+mj-lt"/>
              </a:rPr>
              <a:t>fields </a:t>
            </a:r>
            <a:r>
              <a:rPr lang="en-US" dirty="0">
                <a:latin typeface="+mj-lt"/>
              </a:rPr>
              <a:t>for resources</a:t>
            </a:r>
            <a:endParaRPr lang="en-US" dirty="0" smtClean="0">
              <a:latin typeface="+mj-lt"/>
            </a:endParaRPr>
          </a:p>
          <a:p>
            <a:pPr>
              <a:lnSpc>
                <a:spcPct val="150000"/>
              </a:lnSpc>
            </a:pPr>
            <a:r>
              <a:rPr lang="en-US" dirty="0" smtClean="0">
                <a:latin typeface="+mj-lt"/>
              </a:rPr>
              <a:t> Check </a:t>
            </a:r>
            <a:r>
              <a:rPr lang="en-US" dirty="0">
                <a:latin typeface="+mj-lt"/>
              </a:rPr>
              <a:t>if the </a:t>
            </a:r>
            <a:r>
              <a:rPr lang="en-US" dirty="0" smtClean="0">
                <a:latin typeface="+mj-lt"/>
              </a:rPr>
              <a:t>content-type </a:t>
            </a:r>
            <a:r>
              <a:rPr lang="en-US" dirty="0">
                <a:latin typeface="+mj-lt"/>
              </a:rPr>
              <a:t>extracted from the a valid </a:t>
            </a:r>
            <a:r>
              <a:rPr lang="en-US" sz="1400" dirty="0">
                <a:solidFill>
                  <a:schemeClr val="tx1">
                    <a:lumMod val="50000"/>
                    <a:lumOff val="50000"/>
                  </a:schemeClr>
                </a:solidFill>
                <a:latin typeface="Droid Sans Mono for Powerline" charset="0"/>
                <a:ea typeface="Droid Sans Mono for Powerline" charset="0"/>
                <a:cs typeface="Droid Sans Mono for Powerline" charset="0"/>
              </a:rPr>
              <a:t>HTTP</a:t>
            </a:r>
            <a:r>
              <a:rPr lang="en-US" sz="1400" dirty="0">
                <a:solidFill>
                  <a:schemeClr val="tx1">
                    <a:lumMod val="50000"/>
                    <a:lumOff val="50000"/>
                  </a:schemeClr>
                </a:solidFill>
                <a:latin typeface="+mj-lt"/>
              </a:rPr>
              <a:t> </a:t>
            </a:r>
            <a:r>
              <a:rPr lang="en-US" dirty="0">
                <a:latin typeface="+mj-lt"/>
              </a:rPr>
              <a:t>request is equal to the corresponding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rPr>
              <a:t> </a:t>
            </a:r>
            <a:r>
              <a:rPr lang="en-US" dirty="0" smtClean="0">
                <a:latin typeface="+mj-lt"/>
              </a:rPr>
              <a:t>field</a:t>
            </a:r>
          </a:p>
          <a:p>
            <a:pPr>
              <a:lnSpc>
                <a:spcPct val="150000"/>
              </a:lnSpc>
            </a:pPr>
            <a:r>
              <a:rPr lang="en-US" dirty="0" smtClean="0">
                <a:latin typeface="+mj-lt"/>
              </a:rPr>
              <a:t> Check </a:t>
            </a:r>
            <a:r>
              <a:rPr lang="en-US" dirty="0">
                <a:latin typeface="+mj-lt"/>
              </a:rPr>
              <a:t>if there is at least one resource with a format value corresponding to one of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rdf+xml</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example/turtle,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ntriples</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example/x-quads,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rdfa</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example/x-trig</a:t>
            </a:r>
          </a:p>
        </p:txBody>
      </p:sp>
    </p:spTree>
    <p:extLst>
      <p:ext uri="{BB962C8B-B14F-4D97-AF65-F5344CB8AC3E}">
        <p14:creationId xmlns:p14="http://schemas.microsoft.com/office/powerpoint/2010/main" val="281567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t>
            </a:r>
            <a:r>
              <a:rPr lang="en-US" sz="2400" dirty="0" smtClean="0">
                <a:latin typeface="+mj-lt"/>
              </a:rPr>
              <a:t>arge </a:t>
            </a:r>
            <a:r>
              <a:rPr lang="en-US" sz="2400" dirty="0">
                <a:latin typeface="+mj-lt"/>
              </a:rPr>
              <a:t>amount of those indicators can be examined automatically from attached datasets metadata found in data </a:t>
            </a:r>
            <a:r>
              <a:rPr lang="en-US" sz="2400" dirty="0" smtClean="0">
                <a:latin typeface="+mj-lt"/>
              </a:rPr>
              <a:t>portals</a:t>
            </a:r>
          </a:p>
          <a:p>
            <a:pPr marL="285750" indent="-285750">
              <a:lnSpc>
                <a:spcPct val="150000"/>
              </a:lnSpc>
              <a:buFont typeface="Wingdings" charset="2"/>
              <a:buChar char="§"/>
            </a:pPr>
            <a:r>
              <a:rPr lang="en-US" sz="2400" dirty="0" smtClean="0">
                <a:latin typeface="+mj-lt"/>
              </a:rPr>
              <a:t>Extensive survey on Linked Data quality tools</a:t>
            </a:r>
          </a:p>
          <a:p>
            <a:pPr marL="742950" lvl="1" indent="-285750">
              <a:lnSpc>
                <a:spcPct val="150000"/>
              </a:lnSpc>
              <a:buFont typeface="Wingdings" charset="2"/>
              <a:buChar char="§"/>
            </a:pPr>
            <a:r>
              <a:rPr lang="en-US" sz="2400" dirty="0">
                <a:latin typeface="+mj-lt"/>
              </a:rPr>
              <a:t>L</a:t>
            </a:r>
            <a:r>
              <a:rPr lang="en-US" sz="2400" dirty="0" smtClean="0">
                <a:latin typeface="+mj-lt"/>
              </a:rPr>
              <a:t>ack </a:t>
            </a:r>
            <a:r>
              <a:rPr lang="en-US" sz="2400" dirty="0">
                <a:latin typeface="+mj-lt"/>
              </a:rPr>
              <a:t>in automatic tools to check the dataset quality especially in its completeness, licensing and provenance measures</a:t>
            </a:r>
            <a:endParaRPr lang="en-US" sz="2400" dirty="0" smtClean="0">
              <a:latin typeface="+mj-lt"/>
            </a:endParaRPr>
          </a:p>
          <a:p>
            <a:pPr marL="285750" indent="-285750">
              <a:lnSpc>
                <a:spcPct val="150000"/>
              </a:lnSpc>
              <a:buFont typeface="Wingdings" charset="2"/>
              <a:buChar char="§"/>
            </a:pPr>
            <a:r>
              <a:rPr lang="en-US" sz="2400" b="1" dirty="0" smtClean="0">
                <a:latin typeface="+mj-lt"/>
              </a:rPr>
              <a:t>34</a:t>
            </a:r>
            <a:r>
              <a:rPr lang="en-US" sz="2400" dirty="0" smtClean="0">
                <a:latin typeface="+mj-lt"/>
              </a:rPr>
              <a:t> quality indicator </a:t>
            </a:r>
            <a:r>
              <a:rPr lang="en-US" sz="2400" dirty="0">
                <a:latin typeface="+mj-lt"/>
              </a:rPr>
              <a:t>are related to the entities and models quality and cannot be checked through the attached </a:t>
            </a:r>
            <a:r>
              <a:rPr lang="en-US" sz="2400" dirty="0" smtClean="0">
                <a:latin typeface="+mj-lt"/>
              </a:rPr>
              <a:t>metadata</a:t>
            </a:r>
          </a:p>
          <a:p>
            <a:pPr marL="285750" indent="-285750">
              <a:lnSpc>
                <a:spcPct val="150000"/>
              </a:lnSpc>
              <a:buFont typeface="Wingdings" charset="2"/>
              <a:buChar char="§"/>
            </a:pPr>
            <a:r>
              <a:rPr lang="en-US" sz="2400" u="sng" dirty="0">
                <a:latin typeface="+mj-lt"/>
              </a:rPr>
              <a:t>Excluding</a:t>
            </a:r>
            <a:r>
              <a:rPr lang="en-US" sz="2400" dirty="0">
                <a:latin typeface="+mj-lt"/>
              </a:rPr>
              <a:t> security related quality indicators the Roomba quality extension is able to assess and score </a:t>
            </a:r>
            <a:r>
              <a:rPr lang="en-US" sz="2400" b="1" dirty="0">
                <a:latin typeface="+mj-lt"/>
              </a:rPr>
              <a:t>23</a:t>
            </a:r>
            <a:r>
              <a:rPr lang="en-US" sz="2400" dirty="0">
                <a:latin typeface="+mj-lt"/>
              </a:rPr>
              <a:t> of them (</a:t>
            </a:r>
            <a:r>
              <a:rPr lang="en-US" sz="2400" b="1" dirty="0" smtClean="0">
                <a:latin typeface="+mj-lt"/>
              </a:rPr>
              <a:t>82%</a:t>
            </a:r>
            <a:r>
              <a:rPr lang="en-US" sz="2400" dirty="0" smtClean="0">
                <a:latin typeface="+mj-lt"/>
              </a:rPr>
              <a: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44</a:t>
            </a:fld>
            <a:endParaRPr lang="en-US" dirty="0">
              <a:latin typeface="+mj-lt"/>
            </a:endParaRPr>
          </a:p>
        </p:txBody>
      </p:sp>
    </p:spTree>
    <p:extLst>
      <p:ext uri="{BB962C8B-B14F-4D97-AF65-F5344CB8AC3E}">
        <p14:creationId xmlns:p14="http://schemas.microsoft.com/office/powerpoint/2010/main" val="8395683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Quality Score Calculation</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7856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The quality indicator score is </a:t>
            </a:r>
            <a:r>
              <a:rPr lang="en-US" sz="2000" dirty="0" smtClean="0">
                <a:latin typeface="+mj-lt"/>
              </a:rPr>
              <a:t>an error ratio based </a:t>
            </a:r>
            <a:r>
              <a:rPr lang="en-US" sz="2000" dirty="0">
                <a:latin typeface="+mj-lt"/>
              </a:rPr>
              <a:t>on a ratio between the number of violations </a:t>
            </a:r>
            <a:r>
              <a:rPr lang="en-US" sz="2000" b="1" dirty="0" smtClean="0">
                <a:latin typeface="+mj-lt"/>
              </a:rPr>
              <a:t>V</a:t>
            </a:r>
            <a:r>
              <a:rPr lang="en-US" sz="2000" dirty="0" smtClean="0">
                <a:latin typeface="+mj-lt"/>
              </a:rPr>
              <a:t> and </a:t>
            </a:r>
            <a:r>
              <a:rPr lang="en-US" sz="2000" dirty="0">
                <a:latin typeface="+mj-lt"/>
              </a:rPr>
              <a:t>the total number of instances where the rule applies </a:t>
            </a:r>
            <a:r>
              <a:rPr lang="en-US" sz="2000" b="1" dirty="0" smtClean="0">
                <a:latin typeface="+mj-lt"/>
              </a:rPr>
              <a:t>T </a:t>
            </a:r>
            <a:r>
              <a:rPr lang="en-US" sz="2000" dirty="0" smtClean="0">
                <a:latin typeface="+mj-lt"/>
              </a:rPr>
              <a:t>multiplied </a:t>
            </a:r>
            <a:r>
              <a:rPr lang="en-US" sz="2000" dirty="0">
                <a:latin typeface="+mj-lt"/>
              </a:rPr>
              <a:t>by the specified weight for that </a:t>
            </a:r>
            <a:r>
              <a:rPr lang="en-US" sz="2000" dirty="0" smtClean="0">
                <a:latin typeface="+mj-lt"/>
              </a:rPr>
              <a:t>indicator</a:t>
            </a:r>
            <a:endParaRPr lang="en-US" sz="2000" dirty="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A quality measure score should reflect the alignment of the dataset with respect to the quality </a:t>
            </a:r>
            <a:r>
              <a:rPr lang="en-US" sz="2000" dirty="0" smtClean="0">
                <a:latin typeface="+mj-lt"/>
              </a:rPr>
              <a:t>indicators</a:t>
            </a:r>
          </a:p>
          <a:p>
            <a:pPr marL="285750" indent="-285750">
              <a:lnSpc>
                <a:spcPct val="150000"/>
              </a:lnSpc>
              <a:buFont typeface="Wingdings" charset="2"/>
              <a:buChar char="§"/>
            </a:pPr>
            <a:r>
              <a:rPr lang="en-US" sz="2000" dirty="0">
                <a:latin typeface="+mj-lt"/>
              </a:rPr>
              <a:t>The quality measure score </a:t>
            </a:r>
            <a:r>
              <a:rPr lang="en-US" sz="2000" b="1" dirty="0" smtClean="0">
                <a:latin typeface="+mj-lt"/>
              </a:rPr>
              <a:t>M</a:t>
            </a:r>
            <a:r>
              <a:rPr lang="en-US" sz="2000" dirty="0" smtClean="0">
                <a:latin typeface="+mj-lt"/>
              </a:rPr>
              <a:t> </a:t>
            </a:r>
            <a:r>
              <a:rPr lang="en-US" sz="2000" dirty="0">
                <a:latin typeface="+mj-lt"/>
              </a:rPr>
              <a:t>is calculated by dividing the weighted quality indicator scores sum by the total number of instances in its context</a:t>
            </a:r>
            <a:endParaRPr lang="en-US" sz="2000" dirty="0" smtClean="0">
              <a:latin typeface="+mj-lt"/>
            </a:endParaRPr>
          </a:p>
          <a:p>
            <a:pPr marL="285750" indent="-285750">
              <a:lnSpc>
                <a:spcPct val="150000"/>
              </a:lnSpc>
              <a:buFont typeface="Wingdings" charset="2"/>
              <a:buChar char="§"/>
            </a:pPr>
            <a:endParaRPr lang="en-US" sz="20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45</a:t>
            </a:fld>
            <a:endParaRPr lang="en-US" dirty="0">
              <a:latin typeface="+mj-lt"/>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75" y="1772859"/>
            <a:ext cx="4124625" cy="106331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65" y="4101191"/>
            <a:ext cx="4437092" cy="1411141"/>
          </a:xfrm>
          <a:prstGeom prst="rect">
            <a:avLst/>
          </a:prstGeom>
        </p:spPr>
      </p:pic>
    </p:spTree>
    <p:extLst>
      <p:ext uri="{BB962C8B-B14F-4D97-AF65-F5344CB8AC3E}">
        <p14:creationId xmlns:p14="http://schemas.microsoft.com/office/powerpoint/2010/main" val="1570677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Roomba Experiments &amp; Evaluation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2184208"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We ran Roomba on two CKAN-based data portals (</a:t>
            </a:r>
            <a:r>
              <a:rPr lang="en-US" dirty="0" err="1" smtClean="0">
                <a:solidFill>
                  <a:schemeClr val="tx1">
                    <a:lumMod val="50000"/>
                    <a:lumOff val="50000"/>
                  </a:schemeClr>
                </a:solidFill>
                <a:latin typeface="+mj-lt"/>
                <a:ea typeface="Andale Mono" charset="0"/>
                <a:cs typeface="Andale Mono" charset="0"/>
              </a:rPr>
              <a:t>datahub.io</a:t>
            </a:r>
            <a:r>
              <a:rPr lang="en-US" dirty="0" smtClean="0">
                <a:solidFill>
                  <a:schemeClr val="tx1">
                    <a:lumMod val="50000"/>
                    <a:lumOff val="50000"/>
                  </a:schemeClr>
                </a:solidFill>
                <a:latin typeface="+mj-lt"/>
              </a:rPr>
              <a:t>, </a:t>
            </a:r>
            <a:r>
              <a:rPr lang="en-US" dirty="0" err="1" smtClean="0">
                <a:solidFill>
                  <a:schemeClr val="tx1">
                    <a:lumMod val="50000"/>
                    <a:lumOff val="50000"/>
                  </a:schemeClr>
                </a:solidFill>
                <a:latin typeface="+mj-lt"/>
                <a:ea typeface="Andale Mono" charset="0"/>
                <a:cs typeface="Andale Mono" charset="0"/>
              </a:rPr>
              <a:t>data.amsterdamopendata.nl</a:t>
            </a:r>
            <a:r>
              <a:rPr lang="en-US" sz="2400" dirty="0" smtClean="0">
                <a:latin typeface="+mj-lt"/>
              </a:rPr>
              <a:t>)</a:t>
            </a:r>
          </a:p>
          <a:p>
            <a:pPr marL="285750" indent="-285750">
              <a:lnSpc>
                <a:spcPct val="150000"/>
              </a:lnSpc>
              <a:buFont typeface="Wingdings" charset="2"/>
              <a:buChar char="§"/>
            </a:pPr>
            <a:r>
              <a:rPr lang="en-US" sz="2400" dirty="0" smtClean="0">
                <a:latin typeface="+mj-lt"/>
              </a:rPr>
              <a:t>LOD cloud currently contains 1014 datasets harvested via </a:t>
            </a:r>
            <a:r>
              <a:rPr lang="en-US" sz="2400" dirty="0" err="1" smtClean="0">
                <a:latin typeface="+mj-lt"/>
              </a:rPr>
              <a:t>LDSpider</a:t>
            </a:r>
            <a:r>
              <a:rPr lang="en-US" sz="2400" dirty="0" smtClean="0">
                <a:latin typeface="+mj-lt"/>
              </a:rPr>
              <a:t> Crawler, however the </a:t>
            </a:r>
            <a:r>
              <a:rPr lang="en-US" sz="2400" dirty="0" err="1" smtClean="0">
                <a:latin typeface="+mj-lt"/>
              </a:rPr>
              <a:t>datahub</a:t>
            </a:r>
            <a:r>
              <a:rPr lang="en-US" sz="2400" dirty="0" smtClean="0">
                <a:latin typeface="+mj-lt"/>
              </a:rPr>
              <a:t> contains only 259 datasets tagged with “</a:t>
            </a:r>
            <a:r>
              <a:rPr lang="en-US" dirty="0" err="1" smtClean="0">
                <a:solidFill>
                  <a:schemeClr val="tx1">
                    <a:lumMod val="50000"/>
                    <a:lumOff val="50000"/>
                  </a:schemeClr>
                </a:solidFill>
                <a:latin typeface="+mj-lt"/>
                <a:ea typeface="Andale Mono" charset="0"/>
                <a:cs typeface="Andale Mono" charset="0"/>
              </a:rPr>
              <a:t>lodcloud</a:t>
            </a:r>
            <a:r>
              <a:rPr lang="en-US" sz="2400" dirty="0" smtClean="0">
                <a:latin typeface="+mj-lt"/>
              </a:rPr>
              <a:t>” and returned by the CKAN API</a:t>
            </a:r>
          </a:p>
          <a:p>
            <a:pPr marL="285750" indent="-285750">
              <a:lnSpc>
                <a:spcPct val="150000"/>
              </a:lnSpc>
              <a:buFont typeface="Wingdings" charset="2"/>
              <a:buChar char="§"/>
            </a:pPr>
            <a:r>
              <a:rPr lang="en-US" sz="2400" dirty="0" smtClean="0">
                <a:latin typeface="+mj-lt"/>
              </a:rPr>
              <a:t>We focus on measuring two main aspects: Profiling </a:t>
            </a:r>
            <a:r>
              <a:rPr lang="en-US" sz="2400" b="1" dirty="0" smtClean="0">
                <a:latin typeface="+mj-lt"/>
              </a:rPr>
              <a:t>correctness</a:t>
            </a:r>
            <a:r>
              <a:rPr lang="en-US" sz="2400" dirty="0" smtClean="0">
                <a:latin typeface="+mj-lt"/>
              </a:rPr>
              <a:t> and </a:t>
            </a:r>
            <a:r>
              <a:rPr lang="en-US" sz="2400" b="1" dirty="0" smtClean="0">
                <a:latin typeface="+mj-lt"/>
              </a:rPr>
              <a:t>completeness</a:t>
            </a:r>
          </a:p>
          <a:p>
            <a:pPr>
              <a:lnSpc>
                <a:spcPct val="150000"/>
              </a:lnSpc>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46</a:t>
            </a:fld>
            <a:endParaRPr lang="en-US" dirty="0">
              <a:latin typeface="+mj-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89988"/>
            <a:ext cx="12192000" cy="1476609"/>
          </a:xfrm>
          <a:prstGeom prst="rect">
            <a:avLst/>
          </a:prstGeom>
        </p:spPr>
      </p:pic>
    </p:spTree>
    <p:extLst>
      <p:ext uri="{BB962C8B-B14F-4D97-AF65-F5344CB8AC3E}">
        <p14:creationId xmlns:p14="http://schemas.microsoft.com/office/powerpoint/2010/main" val="13910082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 Profiling Correctness</a:t>
              </a:r>
              <a:endParaRPr lang="en-US" sz="3200" b="1" dirty="0">
                <a:latin typeface="+mj-lt"/>
              </a:endParaRP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Slide Number Placeholder 11"/>
          <p:cNvSpPr>
            <a:spLocks noGrp="1"/>
          </p:cNvSpPr>
          <p:nvPr>
            <p:ph type="sldNum" sz="quarter" idx="12"/>
          </p:nvPr>
        </p:nvSpPr>
        <p:spPr/>
        <p:txBody>
          <a:bodyPr/>
          <a:lstStyle/>
          <a:p>
            <a:fld id="{4FAB73BC-B049-4115-A692-8D63A059BFB8}" type="slidenum">
              <a:rPr lang="en-US" smtClean="0"/>
              <a:pPr/>
              <a:t>47</a:t>
            </a:fld>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66" y="1074888"/>
            <a:ext cx="9135305" cy="253297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132" y="3836715"/>
            <a:ext cx="9419479" cy="1820989"/>
          </a:xfrm>
          <a:prstGeom prst="rect">
            <a:avLst/>
          </a:prstGeom>
        </p:spPr>
      </p:pic>
    </p:spTree>
    <p:extLst>
      <p:ext uri="{BB962C8B-B14F-4D97-AF65-F5344CB8AC3E}">
        <p14:creationId xmlns:p14="http://schemas.microsoft.com/office/powerpoint/2010/main" val="11686933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 Profiling Completeness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To analyze the completeness, we manually constructed a synthetic set of profiles</a:t>
            </a:r>
          </a:p>
          <a:p>
            <a:pPr marL="285750" indent="-285750">
              <a:lnSpc>
                <a:spcPct val="150000"/>
              </a:lnSpc>
              <a:buFont typeface="Wingdings" charset="2"/>
              <a:buChar char="§"/>
            </a:pPr>
            <a:r>
              <a:rPr lang="en-US" sz="2400" dirty="0" smtClean="0">
                <a:latin typeface="+mj-lt"/>
              </a:rPr>
              <a:t>The profiles cover the range of uncommon problems that occur in a certain dataset:</a:t>
            </a:r>
          </a:p>
          <a:p>
            <a:pPr marL="285750" indent="-285750">
              <a:lnSpc>
                <a:spcPct val="150000"/>
              </a:lnSpc>
              <a:buFont typeface="Wingdings" charset="2"/>
              <a:buChar char="§"/>
            </a:pPr>
            <a:endParaRPr lang="en-US" sz="2400" dirty="0" smtClean="0">
              <a:latin typeface="+mj-lt"/>
            </a:endParaRPr>
          </a:p>
          <a:p>
            <a:pPr marL="742950" lvl="1" indent="-285750">
              <a:lnSpc>
                <a:spcPct val="150000"/>
              </a:lnSpc>
              <a:buFont typeface="Wingdings" charset="2"/>
              <a:buChar char="§"/>
            </a:pPr>
            <a:r>
              <a:rPr lang="en-US" sz="2400" dirty="0" smtClean="0">
                <a:latin typeface="+mj-lt"/>
              </a:rPr>
              <a:t>Incorrect resources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mimtype</a:t>
            </a:r>
            <a:r>
              <a:rPr lang="en-US" dirty="0" smtClean="0">
                <a:solidFill>
                  <a:schemeClr val="tx1">
                    <a:lumMod val="50000"/>
                    <a:lumOff val="50000"/>
                  </a:schemeClr>
                </a:solidFill>
                <a:latin typeface="+mj-lt"/>
              </a:rPr>
              <a:t> </a:t>
            </a:r>
            <a:r>
              <a:rPr lang="en-US" sz="2400" dirty="0" smtClean="0">
                <a:latin typeface="+mj-lt"/>
              </a:rPr>
              <a:t>or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size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Invalid number of tags or resources</a:t>
            </a:r>
          </a:p>
          <a:p>
            <a:pPr marL="742950" lvl="1" indent="-285750">
              <a:lnSpc>
                <a:spcPct val="150000"/>
              </a:lnSpc>
              <a:buFont typeface="Wingdings" charset="2"/>
              <a:buChar char="§"/>
            </a:pPr>
            <a:r>
              <a:rPr lang="en-US" sz="2400" dirty="0" smtClean="0">
                <a:latin typeface="+mj-lt"/>
              </a:rPr>
              <a:t>Correct normalization of license information: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r>
              <a:rPr lang="en-US" dirty="0" smtClean="0">
                <a:solidFill>
                  <a:schemeClr val="tx1">
                    <a:lumMod val="50000"/>
                    <a:lumOff val="50000"/>
                  </a:schemeClr>
                </a:solidFill>
                <a:latin typeface="+mj-lt"/>
              </a:rPr>
              <a:t> </a:t>
            </a:r>
            <a:r>
              <a:rPr lang="en-US" sz="2400" dirty="0" smtClean="0">
                <a:latin typeface="+mj-lt"/>
              </a:rPr>
              <a:t>or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Syntactically invalid emails and </a:t>
            </a:r>
            <a:r>
              <a:rPr lang="en-US" sz="2400" dirty="0" err="1" smtClean="0">
                <a:latin typeface="+mj-lt"/>
              </a:rPr>
              <a:t>urls</a:t>
            </a:r>
            <a:r>
              <a:rPr lang="en-US" sz="2400" dirty="0" smtClean="0">
                <a:latin typeface="+mj-lt"/>
              </a:rPr>
              <a:t> :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r>
              <a:rPr lang="en-US"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2400" dirty="0">
                <a:latin typeface="+mj-lt"/>
              </a:rPr>
              <a:t>or</a:t>
            </a:r>
            <a:r>
              <a:rPr lang="en-US" sz="2400" dirty="0" smtClean="0">
                <a:solidFill>
                  <a:schemeClr val="tx1">
                    <a:lumMod val="50000"/>
                    <a:lumOff val="50000"/>
                  </a:schemeClr>
                </a:solidFill>
                <a:latin typeface="+mj-lt"/>
                <a:ea typeface="Droid Sans Mono for Powerline" charset="0"/>
                <a:cs typeface="Droid Sans Mono for Powerline" charset="0"/>
              </a:rPr>
              <a:t>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maintainer_email</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48</a:t>
            </a:fld>
            <a:endParaRPr lang="en-US" dirty="0">
              <a:latin typeface="+mj-lt"/>
            </a:endParaRPr>
          </a:p>
        </p:txBody>
      </p:sp>
      <p:grpSp>
        <p:nvGrpSpPr>
          <p:cNvPr id="13" name="Group 12"/>
          <p:cNvGrpSpPr/>
          <p:nvPr/>
        </p:nvGrpSpPr>
        <p:grpSpPr>
          <a:xfrm>
            <a:off x="37568" y="5925045"/>
            <a:ext cx="6001489" cy="395705"/>
            <a:chOff x="6267684" y="5929694"/>
            <a:chExt cx="6001489" cy="395705"/>
          </a:xfrm>
        </p:grpSpPr>
        <p:sp>
          <p:nvSpPr>
            <p:cNvPr id="14" name="TextBox 13"/>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github.com/ahmadassaf/opendata-checker/tree/master/test</a:t>
              </a:r>
              <a:r>
                <a:rPr lang="en-US" sz="1100" dirty="0" smtClean="0">
                  <a:latin typeface="+mj-lt"/>
                </a:rPr>
                <a:t> </a:t>
              </a:r>
              <a:endParaRPr lang="en-US" sz="1100" dirty="0" smtClean="0">
                <a:latin typeface="+mj-lt"/>
              </a:endParaRPr>
            </a:p>
          </p:txBody>
        </p:sp>
        <p:pic>
          <p:nvPicPr>
            <p:cNvPr id="15" name="Picture 14"/>
            <p:cNvPicPr>
              <a:picLocks noChangeAspect="1"/>
            </p:cNvPicPr>
            <p:nvPr/>
          </p:nvPicPr>
          <p:blipFill>
            <a:blip r:embed="rId4"/>
            <a:stretch>
              <a:fillRect/>
            </a:stretch>
          </p:blipFill>
          <p:spPr>
            <a:xfrm>
              <a:off x="6267684" y="5929694"/>
              <a:ext cx="395705" cy="395705"/>
            </a:xfrm>
            <a:prstGeom prst="rect">
              <a:avLst/>
            </a:prstGeom>
          </p:spPr>
        </p:pic>
      </p:grpSp>
      <p:pic>
        <p:nvPicPr>
          <p:cNvPr id="16" name="Picture 15"/>
          <p:cNvPicPr>
            <a:picLocks noChangeAspect="1"/>
          </p:cNvPicPr>
          <p:nvPr/>
        </p:nvPicPr>
        <p:blipFill>
          <a:blip r:embed="rId5">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4924670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351" y="2921954"/>
            <a:ext cx="6852727" cy="3422783"/>
          </a:xfrm>
          <a:prstGeom prst="rect">
            <a:avLst/>
          </a:prstGeom>
        </p:spPr>
      </p:pic>
      <p:sp>
        <p:nvSpPr>
          <p:cNvPr id="15" name="TextBox 14"/>
          <p:cNvSpPr txBox="1"/>
          <p:nvPr/>
        </p:nvSpPr>
        <p:spPr>
          <a:xfrm>
            <a:off x="261257" y="916367"/>
            <a:ext cx="11930743"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smtClean="0">
                <a:latin typeface="+mj-lt"/>
              </a:rPr>
              <a:t>Profiling Correctness</a:t>
            </a:r>
          </a:p>
          <a:p>
            <a:pPr>
              <a:lnSpc>
                <a:spcPct val="150000"/>
              </a:lnSpc>
            </a:pPr>
            <a:endParaRPr lang="en-US" sz="2000" dirty="0" smtClean="0">
              <a:latin typeface="+mj-lt"/>
            </a:endParaRPr>
          </a:p>
          <a:p>
            <a:pPr>
              <a:lnSpc>
                <a:spcPct val="150000"/>
              </a:lnSpc>
            </a:pPr>
            <a:endParaRPr lang="en-US" sz="2000" dirty="0">
              <a:latin typeface="+mj-lt"/>
            </a:endParaRPr>
          </a:p>
          <a:p>
            <a:pPr marL="285750" indent="-285750">
              <a:lnSpc>
                <a:spcPct val="150000"/>
              </a:lnSpc>
              <a:buFont typeface="Wingdings" charset="2"/>
              <a:buChar char="§"/>
            </a:pPr>
            <a:r>
              <a:rPr lang="en-US" sz="2000" dirty="0" smtClean="0">
                <a:latin typeface="+mj-lt"/>
              </a:rPr>
              <a:t>Profiling Completeness</a:t>
            </a:r>
            <a:endParaRPr lang="en-US" sz="2000" dirty="0" smtClean="0">
              <a:latin typeface="+mj-lt"/>
            </a:endParaRPr>
          </a:p>
        </p:txBody>
      </p:sp>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a:t>
              </a:r>
              <a:r>
                <a:rPr lang="en-US" sz="3200" b="1" dirty="0" smtClean="0">
                  <a:latin typeface="+mj-lt"/>
                </a:rPr>
                <a:t>– Roomba Quality Extension</a:t>
              </a:r>
              <a:endParaRPr lang="en-US" sz="3200" b="1" dirty="0">
                <a:latin typeface="+mj-lt"/>
              </a:endParaRP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Slide Number Placeholder 11"/>
          <p:cNvSpPr>
            <a:spLocks noGrp="1"/>
          </p:cNvSpPr>
          <p:nvPr>
            <p:ph type="sldNum" sz="quarter" idx="12"/>
          </p:nvPr>
        </p:nvSpPr>
        <p:spPr/>
        <p:txBody>
          <a:bodyPr/>
          <a:lstStyle/>
          <a:p>
            <a:fld id="{4FAB73BC-B049-4115-A692-8D63A059BFB8}" type="slidenum">
              <a:rPr lang="en-US" smtClean="0"/>
              <a:pPr/>
              <a:t>49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612" y="1451313"/>
            <a:ext cx="8219743" cy="925051"/>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165" y="2878235"/>
            <a:ext cx="6352636" cy="262761"/>
          </a:xfrm>
          <a:prstGeom prst="rect">
            <a:avLst/>
          </a:prstGeom>
        </p:spPr>
      </p:pic>
    </p:spTree>
    <p:extLst>
      <p:ext uri="{BB962C8B-B14F-4D97-AF65-F5344CB8AC3E}">
        <p14:creationId xmlns:p14="http://schemas.microsoft.com/office/powerpoint/2010/main" val="2016284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166366" y="899427"/>
            <a:ext cx="829614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0000"/>
                </a:solidFill>
                <a:latin typeface="+mj-lt"/>
              </a:rPr>
              <a:t>The quality and amount of structured knowledge available on the web make it now feasible for companies to mine this huge amount of public </a:t>
            </a:r>
            <a:r>
              <a:rPr lang="en-US" sz="2400" dirty="0" smtClean="0">
                <a:solidFill>
                  <a:srgbClr val="000000"/>
                </a:solidFill>
                <a:latin typeface="+mj-lt"/>
              </a:rPr>
              <a:t>data</a:t>
            </a:r>
          </a:p>
          <a:p>
            <a:pPr marL="285750" indent="-285750">
              <a:buFont typeface="Arial" panose="020B0604020202020204" pitchFamily="34" charset="0"/>
              <a:buChar char="•"/>
            </a:pPr>
            <a:endParaRPr lang="en-US" sz="2400" dirty="0">
              <a:solidFill>
                <a:srgbClr val="000000"/>
              </a:solidFill>
              <a:latin typeface="+mj-lt"/>
            </a:endParaRPr>
          </a:p>
          <a:p>
            <a:pPr marL="285750" indent="-285750">
              <a:buFont typeface="Arial" panose="020B0604020202020204" pitchFamily="34" charset="0"/>
              <a:buChar char="•"/>
            </a:pPr>
            <a:r>
              <a:rPr lang="en-US" sz="2400" dirty="0">
                <a:latin typeface="+mj-lt"/>
              </a:rPr>
              <a:t>Linked Open Data (LOD) </a:t>
            </a:r>
            <a:r>
              <a:rPr lang="en-US" sz="2400" dirty="0" smtClean="0">
                <a:latin typeface="+mj-lt"/>
              </a:rPr>
              <a:t>cloud has grown from </a:t>
            </a:r>
            <a:r>
              <a:rPr lang="en-US" sz="2400" dirty="0">
                <a:latin typeface="+mj-lt"/>
              </a:rPr>
              <a:t>12 datasets cataloged in 2007, it has grown today to nearly 1000 datasets containing more than 82 billion </a:t>
            </a:r>
            <a:r>
              <a:rPr lang="en-US" sz="2400" dirty="0" smtClean="0">
                <a:latin typeface="+mj-lt"/>
              </a:rPr>
              <a:t>triples</a:t>
            </a:r>
          </a:p>
          <a:p>
            <a:endParaRPr lang="en-US" sz="2400" dirty="0">
              <a:latin typeface="+mj-lt"/>
            </a:endParaRPr>
          </a:p>
          <a:p>
            <a:pPr marL="285750" indent="-285750">
              <a:buFont typeface="Arial" panose="020B0604020202020204" pitchFamily="34" charset="0"/>
              <a:buChar char="•"/>
            </a:pPr>
            <a:r>
              <a:rPr lang="en-US" sz="2400" dirty="0" smtClean="0">
                <a:latin typeface="+mj-lt"/>
              </a:rPr>
              <a:t>Social Networks are </a:t>
            </a:r>
            <a:r>
              <a:rPr lang="en-US" sz="2400" dirty="0">
                <a:latin typeface="+mj-lt"/>
              </a:rPr>
              <a:t>transforming Web usage in terms of users' initial entry point, search, browsing and purchasing behavior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7" name="Picture 16"/>
          <p:cNvPicPr>
            <a:picLocks noChangeAspect="1"/>
          </p:cNvPicPr>
          <p:nvPr/>
        </p:nvPicPr>
        <p:blipFill>
          <a:blip r:embed="rId4"/>
          <a:stretch>
            <a:fillRect/>
          </a:stretch>
        </p:blipFill>
        <p:spPr>
          <a:xfrm>
            <a:off x="8627072" y="1086136"/>
            <a:ext cx="5285421" cy="4027214"/>
          </a:xfrm>
          <a:prstGeom prst="rect">
            <a:avLst/>
          </a:prstGeom>
        </p:spPr>
      </p:pic>
    </p:spTree>
    <p:extLst>
      <p:ext uri="{BB962C8B-B14F-4D97-AF65-F5344CB8AC3E}">
        <p14:creationId xmlns:p14="http://schemas.microsoft.com/office/powerpoint/2010/main" val="2978862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6123" cy="563982"/>
            <a:chOff x="0" y="6322646"/>
            <a:chExt cx="12196123"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24123"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Experiments &amp; </a:t>
              </a:r>
              <a:r>
                <a:rPr lang="en-US" sz="3200" dirty="0" smtClean="0">
                  <a:latin typeface="+mj-lt"/>
                </a:rPr>
                <a:t>Evaluation – </a:t>
              </a:r>
              <a:r>
                <a:rPr lang="en-US" sz="3200" dirty="0" smtClean="0">
                  <a:latin typeface="+mj-lt"/>
                </a:rPr>
                <a:t>Report Sample | LOD Cloud</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50</a:t>
            </a:fld>
            <a:endParaRPr lang="en-US" dirty="0">
              <a:latin typeface="+mj-lt"/>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340" y="942205"/>
            <a:ext cx="6488165" cy="390584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57" y="4944218"/>
            <a:ext cx="10566400" cy="1155700"/>
          </a:xfrm>
          <a:prstGeom prst="rect">
            <a:avLst/>
          </a:prstGeom>
        </p:spPr>
      </p:pic>
    </p:spTree>
    <p:extLst>
      <p:ext uri="{BB962C8B-B14F-4D97-AF65-F5344CB8AC3E}">
        <p14:creationId xmlns:p14="http://schemas.microsoft.com/office/powerpoint/2010/main" val="20025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336" y="880536"/>
            <a:ext cx="7291238" cy="5412202"/>
          </a:xfrm>
          <a:prstGeom prst="rect">
            <a:avLst/>
          </a:prstGeom>
        </p:spPr>
      </p:pic>
      <p:grpSp>
        <p:nvGrpSpPr>
          <p:cNvPr id="28" name="Group 27"/>
          <p:cNvGrpSpPr/>
          <p:nvPr/>
        </p:nvGrpSpPr>
        <p:grpSpPr>
          <a:xfrm>
            <a:off x="261257" y="906413"/>
            <a:ext cx="11600064" cy="3113496"/>
            <a:chOff x="261257" y="906413"/>
            <a:chExt cx="11600064" cy="3113496"/>
          </a:xfrm>
        </p:grpSpPr>
        <p:grpSp>
          <p:nvGrpSpPr>
            <p:cNvPr id="18" name="Group 17"/>
            <p:cNvGrpSpPr/>
            <p:nvPr/>
          </p:nvGrpSpPr>
          <p:grpSpPr>
            <a:xfrm>
              <a:off x="588585" y="906413"/>
              <a:ext cx="11272736" cy="3113496"/>
              <a:chOff x="588585" y="906413"/>
              <a:chExt cx="11272736" cy="3113496"/>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514196"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5386" y="2383604"/>
            <a:ext cx="6977621" cy="1002169"/>
            <a:chOff x="255386" y="2383604"/>
            <a:chExt cx="6977621" cy="1002169"/>
          </a:xfrm>
        </p:grpSpPr>
        <p:grpSp>
          <p:nvGrpSpPr>
            <p:cNvPr id="20" name="Group 19"/>
            <p:cNvGrpSpPr/>
            <p:nvPr/>
          </p:nvGrpSpPr>
          <p:grpSpPr>
            <a:xfrm>
              <a:off x="588585" y="2383604"/>
              <a:ext cx="6644422" cy="1002169"/>
              <a:chOff x="588585" y="2383604"/>
              <a:chExt cx="6644422" cy="1002169"/>
            </a:xfrm>
          </p:grpSpPr>
          <p:sp>
            <p:nvSpPr>
              <p:cNvPr id="14" name="TextBox 13"/>
              <p:cNvSpPr txBox="1"/>
              <p:nvPr/>
            </p:nvSpPr>
            <p:spPr>
              <a:xfrm>
                <a:off x="588585" y="2739442"/>
                <a:ext cx="1605183" cy="646331"/>
              </a:xfrm>
              <a:prstGeom prst="rect">
                <a:avLst/>
              </a:prstGeom>
              <a:noFill/>
            </p:spPr>
            <p:txBody>
              <a:bodyPr wrap="none" rtlCol="0">
                <a:spAutoFit/>
              </a:bodyPr>
              <a:lstStyle/>
              <a:p>
                <a:r>
                  <a:rPr lang="en-US" dirty="0">
                    <a:latin typeface="+mj-lt"/>
                  </a:rPr>
                  <a:t>Dataset </a:t>
                </a:r>
                <a:r>
                  <a:rPr lang="en-US" dirty="0" smtClean="0">
                    <a:latin typeface="+mj-lt"/>
                  </a:rPr>
                  <a:t>Quality</a:t>
                </a:r>
                <a:endParaRPr lang="en-US" dirty="0">
                  <a:latin typeface="+mj-lt"/>
                </a:endParaRPr>
              </a:p>
              <a:p>
                <a:endParaRPr lang="en-US" dirty="0">
                  <a:latin typeface="+mj-lt"/>
                </a:endParaRPr>
              </a:p>
            </p:txBody>
          </p:sp>
          <p:sp>
            <p:nvSpPr>
              <p:cNvPr id="19" name="Rectangle 18"/>
              <p:cNvSpPr/>
              <p:nvPr/>
            </p:nvSpPr>
            <p:spPr>
              <a:xfrm>
                <a:off x="6390526" y="2383604"/>
                <a:ext cx="842481" cy="986320"/>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255386" y="2861792"/>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734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52</a:t>
            </a:fld>
            <a:endParaRPr lang="en-US" dirty="0"/>
          </a:p>
        </p:txBody>
      </p:sp>
      <p:sp>
        <p:nvSpPr>
          <p:cNvPr id="12" name="TextBox 11"/>
          <p:cNvSpPr txBox="1"/>
          <p:nvPr/>
        </p:nvSpPr>
        <p:spPr>
          <a:xfrm>
            <a:off x="212520" y="1268083"/>
            <a:ext cx="11049449" cy="1200329"/>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a:t>
            </a:r>
            <a:r>
              <a:rPr lang="en-US" sz="2400" dirty="0" smtClean="0">
                <a:latin typeface="+mj-lt"/>
              </a:rPr>
              <a:t>will </a:t>
            </a:r>
            <a:r>
              <a:rPr lang="en-US" sz="2400" dirty="0">
                <a:latin typeface="+mj-lt"/>
              </a:rPr>
              <a:t>be able now to </a:t>
            </a:r>
            <a:r>
              <a:rPr lang="en-US" sz="2400" dirty="0" smtClean="0">
                <a:latin typeface="+mj-lt"/>
              </a:rPr>
              <a:t>identify </a:t>
            </a:r>
            <a:r>
              <a:rPr lang="en-US" sz="2400" dirty="0">
                <a:latin typeface="+mj-lt"/>
              </a:rPr>
              <a:t>low quality datasets</a:t>
            </a:r>
            <a:endParaRPr lang="en-US" sz="2400" dirty="0" smtClean="0">
              <a:latin typeface="+mj-lt"/>
            </a:endParaRPr>
          </a:p>
          <a:p>
            <a:pPr marL="342900" indent="-342900">
              <a:buFont typeface="Arial" charset="0"/>
              <a:buChar char="•"/>
            </a:pPr>
            <a:endParaRPr lang="en-US" sz="2400" b="1" dirty="0" smtClean="0">
              <a:latin typeface="+mj-lt"/>
            </a:endParaRPr>
          </a:p>
          <a:p>
            <a:pPr marL="342900" indent="-342900">
              <a:buFont typeface="Arial" charset="0"/>
              <a:buChar char="•"/>
            </a:pPr>
            <a:r>
              <a:rPr lang="en-US" sz="2400" b="1" dirty="0" smtClean="0">
                <a:latin typeface="+mj-lt"/>
              </a:rPr>
              <a:t>Dan </a:t>
            </a:r>
            <a:r>
              <a:rPr lang="en-US" sz="2400" dirty="0" smtClean="0">
                <a:latin typeface="+mj-lt"/>
              </a:rPr>
              <a:t>will</a:t>
            </a:r>
            <a:r>
              <a:rPr lang="en-US" sz="2400" b="1" dirty="0" smtClean="0">
                <a:latin typeface="+mj-lt"/>
              </a:rPr>
              <a:t> </a:t>
            </a:r>
            <a:r>
              <a:rPr lang="en-US" sz="2400" dirty="0" smtClean="0">
                <a:latin typeface="+mj-lt"/>
              </a:rPr>
              <a:t>be able to have access to cleaner, richer set of datasets</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a:stretch>
            <a:fillRect/>
          </a:stretch>
        </p:blipFill>
        <p:spPr>
          <a:xfrm>
            <a:off x="8513255" y="211276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a:stretch>
            <a:fillRect/>
          </a:stretch>
        </p:blipFill>
        <p:spPr>
          <a:xfrm>
            <a:off x="7145797" y="1406885"/>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47955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II</a:t>
            </a:r>
          </a:p>
          <a:p>
            <a:pPr marL="0" lvl="1" algn="ctr"/>
            <a:endParaRPr lang="en-US" sz="4000" dirty="0" smtClean="0">
              <a:latin typeface="+mj-lt"/>
            </a:endParaRPr>
          </a:p>
          <a:p>
            <a:pPr marL="0" lvl="1" algn="ctr"/>
            <a:r>
              <a:rPr lang="en-US" sz="4000" dirty="0" smtClean="0">
                <a:latin typeface="+mj-lt"/>
              </a:rPr>
              <a:t>Towards Enriched Enterprise Data</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53</a:t>
            </a:fld>
            <a:endParaRPr lang="en-US" dirty="0"/>
          </a:p>
        </p:txBody>
      </p:sp>
      <p:sp>
        <p:nvSpPr>
          <p:cNvPr id="12" name="TextBox 11"/>
          <p:cNvSpPr txBox="1"/>
          <p:nvPr/>
        </p:nvSpPr>
        <p:spPr>
          <a:xfrm>
            <a:off x="882434" y="3146975"/>
            <a:ext cx="4873963" cy="2677656"/>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Integration and Enrichment</a:t>
            </a:r>
            <a:endParaRPr lang="en-US" sz="2400" dirty="0">
              <a:latin typeface="+mj-lt"/>
            </a:endParaRP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263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Enterprise Knowledgebase Services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17064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A Knowledge Base (KB) is a large repository of structured and unstructured information representing facts about the general world or specific </a:t>
            </a:r>
            <a:r>
              <a:rPr lang="en-US" sz="2000" dirty="0" smtClean="0">
                <a:latin typeface="+mj-lt"/>
              </a:rPr>
              <a:t>domains</a:t>
            </a:r>
          </a:p>
          <a:p>
            <a:pPr marL="285750" indent="-285750">
              <a:lnSpc>
                <a:spcPct val="150000"/>
              </a:lnSpc>
              <a:buFont typeface="Wingdings" charset="2"/>
              <a:buChar char="§"/>
            </a:pPr>
            <a:r>
              <a:rPr lang="en-US" sz="2000" dirty="0" smtClean="0">
                <a:latin typeface="+mj-lt"/>
              </a:rPr>
              <a:t>Dumped </a:t>
            </a:r>
            <a:r>
              <a:rPr lang="en-US" sz="2000" dirty="0" err="1" smtClean="0">
                <a:latin typeface="+mj-lt"/>
              </a:rPr>
              <a:t>DBpedia</a:t>
            </a:r>
            <a:r>
              <a:rPr lang="en-US" sz="2000" dirty="0" smtClean="0">
                <a:latin typeface="+mj-lt"/>
              </a:rPr>
              <a:t> in SAP HANA and built an contextual entity disambiguation service with leveraging HANA’s built in fuzzy </a:t>
            </a:r>
            <a:r>
              <a:rPr lang="en-US" sz="2000" dirty="0">
                <a:latin typeface="+mj-lt"/>
              </a:rPr>
              <a:t>text search combined with </a:t>
            </a:r>
            <a:r>
              <a:rPr lang="en-US" sz="2000" dirty="0" smtClean="0">
                <a:latin typeface="+mj-lt"/>
              </a:rPr>
              <a:t>a </a:t>
            </a:r>
            <a:r>
              <a:rPr lang="en-US" sz="2000" dirty="0">
                <a:latin typeface="+mj-lt"/>
              </a:rPr>
              <a:t>link-based rank approach that takes into account the number of incoming </a:t>
            </a:r>
            <a:r>
              <a:rPr lang="en-US" sz="2000" dirty="0" smtClean="0">
                <a:latin typeface="+mj-lt"/>
              </a:rPr>
              <a:t>associations</a:t>
            </a: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r>
              <a:rPr lang="en-US" sz="2000" dirty="0">
                <a:latin typeface="Segoe UI Light" panose="020B0502040204020203" pitchFamily="34" charset="0"/>
              </a:rPr>
              <a:t>The </a:t>
            </a:r>
            <a:r>
              <a:rPr lang="en-US" sz="2000" dirty="0" smtClean="0">
                <a:latin typeface="Segoe UI Light" panose="020B0502040204020203" pitchFamily="34" charset="0"/>
              </a:rPr>
              <a:t>service</a:t>
            </a:r>
            <a:r>
              <a:rPr lang="en-US" sz="2000" b="1" dirty="0" smtClean="0">
                <a:latin typeface="Segoe UI Light" panose="020B0502040204020203" pitchFamily="34" charset="0"/>
              </a:rPr>
              <a:t> </a:t>
            </a:r>
            <a:r>
              <a:rPr lang="en-US" sz="2000" dirty="0" smtClean="0">
                <a:latin typeface="Segoe UI Light" panose="020B0502040204020203" pitchFamily="34" charset="0"/>
              </a:rPr>
              <a:t>is </a:t>
            </a:r>
            <a:r>
              <a:rPr lang="en-US" sz="2000" dirty="0">
                <a:latin typeface="Segoe UI Light" panose="020B0502040204020203" pitchFamily="34" charset="0"/>
              </a:rPr>
              <a:t>able to identify the most relevant type of an entity taking into account contextual information i.e. When disambiguating entities in tabular data at the cellular level, other cells in the same column represents related context</a:t>
            </a:r>
          </a:p>
          <a:p>
            <a:pPr marL="285750" indent="-285750">
              <a:lnSpc>
                <a:spcPct val="150000"/>
              </a:lnSpc>
              <a:buFont typeface="Wingdings" charset="2"/>
              <a:buChar char="§"/>
            </a:pPr>
            <a:endParaRPr lang="en-US" sz="20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54</a:t>
            </a:fld>
            <a:endParaRPr lang="en-US" dirty="0">
              <a:latin typeface="+mj-lt"/>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757" y="3235704"/>
            <a:ext cx="6619968" cy="1042244"/>
          </a:xfrm>
          <a:prstGeom prst="rect">
            <a:avLst/>
          </a:prstGeom>
        </p:spPr>
      </p:pic>
    </p:spTree>
    <p:extLst>
      <p:ext uri="{BB962C8B-B14F-4D97-AF65-F5344CB8AC3E}">
        <p14:creationId xmlns:p14="http://schemas.microsoft.com/office/powerpoint/2010/main" val="4159402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55</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pSp>
        <p:nvGrpSpPr>
          <p:cNvPr id="14" name="Group 13"/>
          <p:cNvGrpSpPr/>
          <p:nvPr/>
        </p:nvGrpSpPr>
        <p:grpSpPr>
          <a:xfrm>
            <a:off x="7841411" y="1093163"/>
            <a:ext cx="3935775" cy="2797349"/>
            <a:chOff x="330812" y="1327639"/>
            <a:chExt cx="2890496" cy="2304318"/>
          </a:xfrm>
        </p:grpSpPr>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12" y="1327639"/>
              <a:ext cx="2890496" cy="97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035" y="1644162"/>
              <a:ext cx="706303" cy="198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flipH="1" flipV="1">
              <a:off x="348385" y="1353983"/>
              <a:ext cx="158651" cy="29018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47346" y="1353983"/>
              <a:ext cx="465992" cy="29017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48385" y="2303219"/>
              <a:ext cx="158651" cy="1328738"/>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6499" y="1828794"/>
              <a:ext cx="473307" cy="139442"/>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i="1" kern="0" dirty="0" smtClean="0">
                  <a:latin typeface="+mj-lt"/>
                  <a:ea typeface="Arial Unicode MS" pitchFamily="34" charset="-128"/>
                  <a:cs typeface="Times New Roman" panose="02020603050405020304" pitchFamily="18" charset="0"/>
                </a:rPr>
                <a:t>PL_C</a:t>
              </a:r>
            </a:p>
          </p:txBody>
        </p:sp>
        <p:sp>
          <p:nvSpPr>
            <p:cNvPr id="22" name="TextBox 21"/>
            <p:cNvSpPr txBox="1"/>
            <p:nvPr/>
          </p:nvSpPr>
          <p:spPr>
            <a:xfrm>
              <a:off x="459410" y="1400906"/>
              <a:ext cx="236653" cy="88736"/>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700" b="1" i="1" kern="0" dirty="0" smtClean="0">
                  <a:latin typeface="+mj-lt"/>
                  <a:ea typeface="Arial Unicode MS" pitchFamily="34" charset="-128"/>
                  <a:cs typeface="Times New Roman" panose="02020603050405020304" pitchFamily="18" charset="0"/>
                </a:rPr>
                <a:t>PL_C</a:t>
              </a:r>
            </a:p>
          </p:txBody>
        </p:sp>
      </p:grpSp>
      <p:sp>
        <p:nvSpPr>
          <p:cNvPr id="23" name="TextBox 22"/>
          <p:cNvSpPr txBox="1"/>
          <p:nvPr/>
        </p:nvSpPr>
        <p:spPr>
          <a:xfrm>
            <a:off x="363415" y="1397977"/>
            <a:ext cx="6774342" cy="387798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latin typeface="+mj-lt"/>
              </a:rPr>
              <a:t>A</a:t>
            </a:r>
            <a:r>
              <a:rPr lang="en-US" dirty="0" smtClean="0">
                <a:latin typeface="+mj-lt"/>
              </a:rPr>
              <a:t>nnotates </a:t>
            </a:r>
            <a:r>
              <a:rPr lang="en-US" dirty="0">
                <a:latin typeface="+mj-lt"/>
              </a:rPr>
              <a:t>datasets based on the semantics of the data at the instance level</a:t>
            </a:r>
          </a:p>
          <a:p>
            <a:pPr marL="285750" indent="-285750">
              <a:buFont typeface="Arial" panose="020B0604020202020204" pitchFamily="34" charset="0"/>
              <a:buChar char="•"/>
            </a:pPr>
            <a:endParaRPr lang="en-US" dirty="0" smtClean="0">
              <a:latin typeface="+mj-lt"/>
            </a:endParaRPr>
          </a:p>
          <a:p>
            <a:pPr marL="285750" indent="-285750">
              <a:buFont typeface="Arial" panose="020B0604020202020204" pitchFamily="34" charset="0"/>
              <a:buChar char="•"/>
            </a:pPr>
            <a:r>
              <a:rPr lang="en-US" dirty="0" smtClean="0">
                <a:latin typeface="+mj-lt"/>
              </a:rPr>
              <a:t>Instead of looking at the table as a set of records with strings, we represent each instance at the cell level with a set of types retrieved from our </a:t>
            </a:r>
            <a:r>
              <a:rPr lang="en-US" dirty="0" smtClean="0">
                <a:latin typeface="+mj-lt"/>
              </a:rPr>
              <a:t>service</a:t>
            </a:r>
            <a:endParaRPr lang="en-US" dirty="0" smtClean="0">
              <a:latin typeface="+mj-lt"/>
            </a:endParaRPr>
          </a:p>
          <a:p>
            <a:pPr marL="285750" indent="-285750">
              <a:buFont typeface="Arial" panose="020B0604020202020204" pitchFamily="34" charset="0"/>
              <a:buChar char="•"/>
            </a:pPr>
            <a:endParaRPr lang="en-US" dirty="0" smtClean="0">
              <a:latin typeface="+mj-lt"/>
            </a:endParaRPr>
          </a:p>
          <a:p>
            <a:pPr marL="285750" indent="-285750">
              <a:buFont typeface="Arial" panose="020B0604020202020204" pitchFamily="34" charset="0"/>
              <a:buChar char="•"/>
            </a:pPr>
            <a:r>
              <a:rPr lang="en-US" dirty="0" smtClean="0">
                <a:latin typeface="+mj-lt"/>
              </a:rPr>
              <a:t>The column is represented now as a vector of rich types and their corresponding confidence</a:t>
            </a:r>
          </a:p>
          <a:p>
            <a:pPr marL="285750" indent="-285750">
              <a:buFont typeface="Arial" panose="020B0604020202020204" pitchFamily="34" charset="0"/>
              <a:buChar char="•"/>
            </a:pPr>
            <a:endParaRPr lang="en-US" kern="0" dirty="0" smtClean="0">
              <a:latin typeface="+mj-lt"/>
              <a:ea typeface="Arial Unicode MS" pitchFamily="34" charset="-128"/>
              <a:cs typeface="Arial Unicode MS" pitchFamily="34" charset="-128"/>
            </a:endParaRPr>
          </a:p>
          <a:p>
            <a:pPr marL="285750" indent="-285750">
              <a:buFont typeface="Arial" panose="020B0604020202020204" pitchFamily="34" charset="0"/>
              <a:buChar char="•"/>
            </a:pPr>
            <a:r>
              <a:rPr lang="en-US" kern="0" dirty="0" smtClean="0">
                <a:latin typeface="+mj-lt"/>
                <a:ea typeface="Arial Unicode MS" pitchFamily="34" charset="-128"/>
                <a:cs typeface="Arial Unicode MS" pitchFamily="34" charset="-128"/>
              </a:rPr>
              <a:t>By normalizing the confidence scores and aggregating the set of types per column, we select the most common type to annotate and label the column </a:t>
            </a:r>
          </a:p>
          <a:p>
            <a:pPr marL="285750" indent="-285750">
              <a:buFont typeface="Arial" panose="020B0604020202020204" pitchFamily="34" charset="0"/>
              <a:buChar char="•"/>
            </a:pPr>
            <a:endParaRPr lang="en-US" kern="0" dirty="0" smtClean="0">
              <a:latin typeface="+mj-lt"/>
              <a:ea typeface="Arial Unicode MS" pitchFamily="34" charset="-128"/>
              <a:cs typeface="Arial Unicode MS" pitchFamily="34" charset="-128"/>
            </a:endParaRPr>
          </a:p>
        </p:txBody>
      </p:sp>
      <p:graphicFrame>
        <p:nvGraphicFramePr>
          <p:cNvPr id="24" name="Table 23"/>
          <p:cNvGraphicFramePr>
            <a:graphicFrameLocks noGrp="1"/>
          </p:cNvGraphicFramePr>
          <p:nvPr>
            <p:extLst>
              <p:ext uri="{D42A27DB-BD31-4B8C-83A1-F6EECF244321}">
                <p14:modId xmlns:p14="http://schemas.microsoft.com/office/powerpoint/2010/main" val="1246563386"/>
              </p:ext>
            </p:extLst>
          </p:nvPr>
        </p:nvGraphicFramePr>
        <p:xfrm>
          <a:off x="9594204" y="2189418"/>
          <a:ext cx="912164" cy="2462875"/>
        </p:xfrm>
        <a:graphic>
          <a:graphicData uri="http://schemas.openxmlformats.org/drawingml/2006/table">
            <a:tbl>
              <a:tblPr firstRow="1" bandRow="1">
                <a:tableStyleId>{2D5ABB26-0587-4C30-8999-92F81FD0307C}</a:tableStyleId>
              </a:tblPr>
              <a:tblGrid>
                <a:gridCol w="912164"/>
              </a:tblGrid>
              <a:tr h="339939">
                <a:tc>
                  <a:txBody>
                    <a:bodyPr/>
                    <a:lstStyle/>
                    <a:p>
                      <a:pPr algn="ctr"/>
                      <a:r>
                        <a:rPr lang="en-US" sz="900" b="1" dirty="0" smtClean="0">
                          <a:latin typeface="Segoe UI Light" panose="020B0502040204020203" pitchFamily="34" charset="0"/>
                        </a:rPr>
                        <a:t>PL_C</a:t>
                      </a:r>
                      <a:endParaRPr lang="en-US" sz="900" b="1"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43058">
                <a:tc>
                  <a:txBody>
                    <a:bodyPr/>
                    <a:lstStyle/>
                    <a:p>
                      <a:r>
                        <a:rPr lang="en-US" sz="900" b="1" dirty="0" smtClean="0">
                          <a:latin typeface="Segoe UI Light" panose="020B0502040204020203" pitchFamily="34" charset="0"/>
                        </a:rPr>
                        <a:t>country</a:t>
                      </a:r>
                      <a:r>
                        <a:rPr lang="en-US" sz="900" dirty="0" smtClean="0">
                          <a:latin typeface="Segoe UI Light" panose="020B0502040204020203" pitchFamily="34" charset="0"/>
                        </a:rPr>
                        <a:t>:87,3212, </a:t>
                      </a:r>
                      <a:r>
                        <a:rPr lang="en-US" sz="900" b="1" dirty="0" smtClean="0">
                          <a:latin typeface="Segoe UI Light" panose="020B0502040204020203" pitchFamily="34" charset="0"/>
                        </a:rPr>
                        <a:t>music album</a:t>
                      </a:r>
                      <a:r>
                        <a:rPr lang="en-US" sz="900" dirty="0" smtClean="0">
                          <a:latin typeface="Segoe UI Light" panose="020B0502040204020203" pitchFamily="34" charset="0"/>
                        </a:rPr>
                        <a:t>:12,331</a:t>
                      </a:r>
                      <a:r>
                        <a:rPr lang="en-US" sz="900" baseline="0" dirty="0" smtClean="0">
                          <a:latin typeface="Segoe UI Light" panose="020B0502040204020203" pitchFamily="34" charset="0"/>
                        </a:rPr>
                        <a:t>,</a:t>
                      </a:r>
                      <a:r>
                        <a:rPr lang="en-US" sz="900" b="1" dirty="0" smtClean="0">
                          <a:latin typeface="Segoe UI Light" panose="020B0502040204020203" pitchFamily="34" charset="0"/>
                          <a:cs typeface="Courier New" pitchFamily="49" charset="0"/>
                        </a:rPr>
                        <a:t>Order of Chivalry</a:t>
                      </a:r>
                      <a:r>
                        <a:rPr lang="en-US" sz="900" dirty="0" smtClean="0">
                          <a:latin typeface="Segoe UI Light" panose="020B0502040204020203" pitchFamily="34" charset="0"/>
                          <a:cs typeface="Courier New" pitchFamily="49" charset="0"/>
                        </a:rPr>
                        <a:t>:11,2321</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5" name="Striped Right Arrow 24"/>
          <p:cNvSpPr/>
          <p:nvPr/>
        </p:nvSpPr>
        <p:spPr bwMode="gray">
          <a:xfrm>
            <a:off x="9043083" y="3287842"/>
            <a:ext cx="551122" cy="128082"/>
          </a:xfrm>
          <a:prstGeom prst="stripedRightArrow">
            <a:avLst/>
          </a:prstGeom>
          <a:ln>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i="0" u="none" strike="noStrike" kern="0" normalizeH="0" baseline="0" noProof="0" dirty="0" smtClean="0">
              <a:ln w="0"/>
              <a:effectLst>
                <a:outerShdw blurRad="38100" dist="19050" dir="2700000" algn="tl" rotWithShape="0">
                  <a:schemeClr val="dk1">
                    <a:alpha val="40000"/>
                  </a:schemeClr>
                </a:outerShdw>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9089860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56</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aphicFrame>
        <p:nvGraphicFramePr>
          <p:cNvPr id="26" name="Chart 25"/>
          <p:cNvGraphicFramePr>
            <a:graphicFrameLocks/>
          </p:cNvGraphicFramePr>
          <p:nvPr>
            <p:extLst>
              <p:ext uri="{D42A27DB-BD31-4B8C-83A1-F6EECF244321}">
                <p14:modId xmlns:p14="http://schemas.microsoft.com/office/powerpoint/2010/main" val="1535148370"/>
              </p:ext>
            </p:extLst>
          </p:nvPr>
        </p:nvGraphicFramePr>
        <p:xfrm>
          <a:off x="5688789" y="1062224"/>
          <a:ext cx="6128069" cy="381117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324000" y="1151931"/>
            <a:ext cx="5131578"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smtClean="0">
                <a:latin typeface="+mj-lt"/>
              </a:rPr>
              <a:t>Added the semantic matching to the Auto Mapping Core (AMC)</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Evaluated </a:t>
            </a:r>
            <a:r>
              <a:rPr lang="en-US" sz="2400" dirty="0">
                <a:latin typeface="+mj-lt"/>
              </a:rPr>
              <a:t>against data coming from two SAP systems: The Event Tracker and Travel Expense Manager</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Increased the overall confidence score with an average of 11% and the number of valid matches found with an average of 10%</a:t>
            </a:r>
          </a:p>
          <a:p>
            <a:pPr marL="285750" indent="-28575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733434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 | Properties Ranking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57</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27" name="TextBox 26"/>
          <p:cNvSpPr txBox="1"/>
          <p:nvPr/>
        </p:nvSpPr>
        <p:spPr>
          <a:xfrm>
            <a:off x="324000" y="1151931"/>
            <a:ext cx="5602348" cy="360098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latin typeface="+mj-lt"/>
              </a:rPr>
              <a:t>Entities are generally described with a lot of properties. However, not all properties have the same </a:t>
            </a:r>
            <a:r>
              <a:rPr lang="en-US" dirty="0" smtClean="0">
                <a:latin typeface="+mj-lt"/>
              </a:rPr>
              <a:t>importance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smtClean="0">
                <a:latin typeface="+mj-lt"/>
              </a:rPr>
              <a:t> </a:t>
            </a:r>
            <a:r>
              <a:rPr lang="en-US" dirty="0">
                <a:latin typeface="+mj-lt"/>
              </a:rPr>
              <a:t>Some </a:t>
            </a:r>
            <a:r>
              <a:rPr lang="en-US" dirty="0" smtClean="0">
                <a:latin typeface="+mj-lt"/>
              </a:rPr>
              <a:t>entities properties </a:t>
            </a:r>
            <a:r>
              <a:rPr lang="en-US" dirty="0">
                <a:latin typeface="+mj-lt"/>
              </a:rPr>
              <a:t>are considered as keys for performing instance matching tasks while other properties are generally chosen for quickly providing a summary of the key facts attached to an </a:t>
            </a:r>
            <a:r>
              <a:rPr lang="en-US" dirty="0" smtClean="0">
                <a:latin typeface="+mj-lt"/>
              </a:rPr>
              <a:t>entity</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Segoe UI Light" panose="020B0502040204020203" pitchFamily="34" charset="0"/>
              </a:rPr>
              <a:t>We performed a reverse engineering of the Google Knowledge Graph Panel to find out what are the most “important" properties for an entity according to </a:t>
            </a:r>
            <a:r>
              <a:rPr lang="en-US" dirty="0" smtClean="0">
                <a:latin typeface="Segoe UI Light" panose="020B0502040204020203" pitchFamily="34" charset="0"/>
              </a:rPr>
              <a:t>Google and measured that against a </a:t>
            </a:r>
            <a:r>
              <a:rPr lang="en-US" dirty="0">
                <a:latin typeface="Segoe UI Light" panose="020B0502040204020203" pitchFamily="34" charset="0"/>
              </a:rPr>
              <a:t>survey </a:t>
            </a:r>
            <a:r>
              <a:rPr lang="en-US" dirty="0" smtClean="0">
                <a:latin typeface="Segoe UI Light" panose="020B0502040204020203" pitchFamily="34" charset="0"/>
              </a:rPr>
              <a:t>conducted on </a:t>
            </a:r>
            <a:r>
              <a:rPr lang="en-US" dirty="0">
                <a:latin typeface="Segoe UI Light" panose="020B0502040204020203" pitchFamily="34" charset="0"/>
              </a:rPr>
              <a:t>152 </a:t>
            </a:r>
            <a:r>
              <a:rPr lang="en-US" dirty="0" smtClean="0">
                <a:latin typeface="Segoe UI Light" panose="020B0502040204020203" pitchFamily="34" charset="0"/>
              </a:rPr>
              <a:t>users</a:t>
            </a:r>
            <a:endParaRPr lang="en-US" dirty="0">
              <a:latin typeface="+mj-lt"/>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00" y="917707"/>
            <a:ext cx="5740400" cy="5422900"/>
          </a:xfrm>
          <a:prstGeom prst="rect">
            <a:avLst/>
          </a:prstGeom>
        </p:spPr>
      </p:pic>
      <p:pic>
        <p:nvPicPr>
          <p:cNvPr id="16" name="Picture 15"/>
          <p:cNvPicPr>
            <a:picLocks noChangeAspect="1"/>
          </p:cNvPicPr>
          <p:nvPr/>
        </p:nvPicPr>
        <p:blipFill>
          <a:blip r:embed="rId5">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7508256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 Enrichment | Properties Ranking</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58</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1050140"/>
            <a:ext cx="9066857" cy="464060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524" y="84225"/>
            <a:ext cx="3755366" cy="6238421"/>
          </a:xfrm>
          <a:prstGeom prst="rect">
            <a:avLst/>
          </a:prstGeom>
        </p:spPr>
      </p:pic>
    </p:spTree>
    <p:extLst>
      <p:ext uri="{BB962C8B-B14F-4D97-AF65-F5344CB8AC3E}">
        <p14:creationId xmlns:p14="http://schemas.microsoft.com/office/powerpoint/2010/main" val="8121686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59</a:t>
            </a:fld>
            <a:endParaRPr lang="en-US" dirty="0"/>
          </a:p>
        </p:txBody>
      </p:sp>
      <p:sp>
        <p:nvSpPr>
          <p:cNvPr id="12" name="TextBox 11"/>
          <p:cNvSpPr txBox="1"/>
          <p:nvPr/>
        </p:nvSpPr>
        <p:spPr>
          <a:xfrm>
            <a:off x="212520" y="1268083"/>
            <a:ext cx="11049449" cy="4093428"/>
          </a:xfrm>
          <a:prstGeom prst="rect">
            <a:avLst/>
          </a:prstGeom>
          <a:noFill/>
        </p:spPr>
        <p:txBody>
          <a:bodyPr wrap="square" rtlCol="0">
            <a:spAutoFit/>
          </a:bodyPr>
          <a:lstStyle/>
          <a:p>
            <a:r>
              <a:rPr lang="en-US" sz="2400" b="1" dirty="0" smtClean="0">
                <a:latin typeface="+mj-lt"/>
              </a:rPr>
              <a:t>Dan</a:t>
            </a:r>
            <a:r>
              <a:rPr lang="en-US" sz="2400" dirty="0" smtClean="0">
                <a:latin typeface="+mj-lt"/>
              </a:rPr>
              <a:t> now </a:t>
            </a:r>
            <a:r>
              <a:rPr lang="en-US" sz="2400" dirty="0">
                <a:latin typeface="+mj-lt"/>
              </a:rPr>
              <a:t>has access to various datasets that he found matching his query to the portal administered by </a:t>
            </a:r>
            <a:r>
              <a:rPr lang="en-US" sz="2400" b="1" dirty="0" smtClean="0">
                <a:latin typeface="+mj-lt"/>
              </a:rPr>
              <a:t>Paul</a:t>
            </a:r>
          </a:p>
          <a:p>
            <a:endParaRPr lang="en-US" sz="2400" b="1" dirty="0">
              <a:latin typeface="+mj-lt"/>
            </a:endParaRPr>
          </a:p>
          <a:p>
            <a:pPr marL="342900" indent="-342900">
              <a:buFont typeface="Arial" charset="0"/>
              <a:buChar char="•"/>
            </a:pPr>
            <a:r>
              <a:rPr lang="en-US" sz="2400" dirty="0" smtClean="0">
                <a:latin typeface="+mj-lt"/>
              </a:rPr>
              <a:t>Having </a:t>
            </a:r>
            <a:r>
              <a:rPr lang="en-US" sz="2400" dirty="0">
                <a:latin typeface="+mj-lt"/>
              </a:rPr>
              <a:t>imported those dataset into </a:t>
            </a:r>
            <a:r>
              <a:rPr lang="en-US" sz="2400" dirty="0" err="1">
                <a:latin typeface="+mj-lt"/>
              </a:rPr>
              <a:t>Lumira</a:t>
            </a:r>
            <a:r>
              <a:rPr lang="en-US" sz="2400" dirty="0">
                <a:latin typeface="+mj-lt"/>
              </a:rPr>
              <a:t>, </a:t>
            </a:r>
            <a:r>
              <a:rPr lang="en-US" sz="2400" b="1" dirty="0" smtClean="0">
                <a:latin typeface="+mj-lt"/>
              </a:rPr>
              <a:t>Dan</a:t>
            </a:r>
            <a:r>
              <a:rPr lang="en-US" sz="2400" dirty="0" smtClean="0">
                <a:latin typeface="+mj-lt"/>
              </a:rPr>
              <a:t> will </a:t>
            </a:r>
            <a:r>
              <a:rPr lang="en-US" sz="2400" dirty="0">
                <a:latin typeface="+mj-lt"/>
              </a:rPr>
              <a:t>be also able to use the internal knowledge base to apply various semantic enrichments on this </a:t>
            </a:r>
            <a:r>
              <a:rPr lang="en-US" sz="2400" dirty="0" smtClean="0">
                <a:latin typeface="+mj-lt"/>
              </a:rPr>
              <a:t>data</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a:t>
            </a:r>
            <a:r>
              <a:rPr lang="en-US" sz="2400" dirty="0">
                <a:latin typeface="+mj-lt"/>
              </a:rPr>
              <a:t>be also able to use the schema matching services to find and merge those datasets in his </a:t>
            </a:r>
            <a:r>
              <a:rPr lang="en-US" sz="2400" dirty="0" smtClean="0">
                <a:latin typeface="+mj-lt"/>
              </a:rPr>
              <a:t>reports</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be able to annotate and enrich his reports with external data</a:t>
            </a:r>
          </a:p>
          <a:p>
            <a:pPr marL="800100" lvl="1" indent="-342900">
              <a:buFont typeface="Arial" charset="0"/>
              <a:buChar char="•"/>
            </a:pPr>
            <a:r>
              <a:rPr lang="en-US" dirty="0" smtClean="0">
                <a:solidFill>
                  <a:schemeClr val="tx1">
                    <a:lumMod val="50000"/>
                    <a:lumOff val="50000"/>
                  </a:schemeClr>
                </a:solidFill>
                <a:latin typeface="+mj-lt"/>
              </a:rPr>
              <a:t>Example: Dan will be able to name and reconcile noisy cell values and column labels</a:t>
            </a:r>
          </a:p>
        </p:txBody>
      </p:sp>
      <p:pic>
        <p:nvPicPr>
          <p:cNvPr id="17" name="Picture 16"/>
          <p:cNvPicPr>
            <a:picLocks noChangeAspect="1"/>
          </p:cNvPicPr>
          <p:nvPr/>
        </p:nvPicPr>
        <p:blipFill>
          <a:blip r:embed="rId4"/>
          <a:stretch>
            <a:fillRect/>
          </a:stretch>
        </p:blipFill>
        <p:spPr>
          <a:xfrm>
            <a:off x="9056900" y="2871885"/>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a:stretch>
            <a:fillRect/>
          </a:stretch>
        </p:blipFill>
        <p:spPr>
          <a:xfrm>
            <a:off x="3464108" y="397319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4"/>
          <a:stretch>
            <a:fillRect/>
          </a:stretch>
        </p:blipFill>
        <p:spPr>
          <a:xfrm>
            <a:off x="9281635" y="4700422"/>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871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2986631" y="9617"/>
            <a:ext cx="9205369" cy="685800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634569" cy="3785652"/>
          </a:xfrm>
          <a:prstGeom prst="rect">
            <a:avLst/>
          </a:prstGeom>
          <a:noFill/>
        </p:spPr>
        <p:txBody>
          <a:bodyPr wrap="square" rtlCol="0">
            <a:spAutoFit/>
          </a:bodyPr>
          <a:lstStyle/>
          <a:p>
            <a:r>
              <a:rPr lang="en-US" sz="2400" dirty="0" smtClean="0">
                <a:latin typeface="Segoe UI Light" panose="020B0502040204020203" pitchFamily="34" charset="0"/>
              </a:rPr>
              <a:t>Preparing and gathering data for reporting and visualization is </a:t>
            </a:r>
            <a:r>
              <a:rPr lang="en-US" sz="2400" dirty="0">
                <a:latin typeface="Segoe UI Light" panose="020B0502040204020203" pitchFamily="34" charset="0"/>
              </a:rPr>
              <a:t>by far the most challenging task in most BI projects large and </a:t>
            </a:r>
            <a:r>
              <a:rPr lang="en-US" sz="2400" dirty="0" smtClean="0">
                <a:latin typeface="Segoe UI Light" panose="020B0502040204020203" pitchFamily="34" charset="0"/>
              </a:rPr>
              <a:t>small</a:t>
            </a:r>
          </a:p>
          <a:p>
            <a:pPr marL="285750" indent="-285750">
              <a:buFont typeface="Arial" panose="020B0604020202020204" pitchFamily="34" charset="0"/>
              <a:buChar char="•"/>
            </a:pPr>
            <a:endParaRPr lang="en-US" sz="2400" dirty="0" smtClean="0">
              <a:latin typeface="Segoe UI Light" panose="020B0502040204020203" pitchFamily="34" charset="0"/>
            </a:endParaRPr>
          </a:p>
          <a:p>
            <a:pPr marL="285750" indent="-285750">
              <a:buFont typeface="Arial" panose="020B0604020202020204" pitchFamily="34" charset="0"/>
              <a:buChar char="•"/>
            </a:pPr>
            <a:endParaRPr lang="en-US" sz="2400" dirty="0">
              <a:latin typeface="Segoe UI Light" panose="020B0502040204020203" pitchFamily="34" charset="0"/>
            </a:endParaRPr>
          </a:p>
          <a:p>
            <a:pPr algn="ctr">
              <a:lnSpc>
                <a:spcPct val="150000"/>
              </a:lnSpc>
            </a:pPr>
            <a:r>
              <a:rPr lang="en-US" sz="2400" dirty="0">
                <a:latin typeface="Segoe UI Light" panose="020B0502040204020203" pitchFamily="34" charset="0"/>
              </a:rPr>
              <a:t> </a:t>
            </a:r>
            <a:r>
              <a:rPr lang="en-US" sz="2400" dirty="0" smtClean="0">
                <a:latin typeface="Segoe UI Light" panose="020B0502040204020203" pitchFamily="34" charset="0"/>
              </a:rPr>
              <a:t>        </a:t>
            </a:r>
            <a:r>
              <a:rPr lang="en-US" sz="3200" b="1" dirty="0" smtClean="0">
                <a:solidFill>
                  <a:srgbClr val="FFC000"/>
                </a:solidFill>
                <a:latin typeface="Segoe UI Light" panose="020B0502040204020203" pitchFamily="34" charset="0"/>
              </a:rPr>
              <a:t>Self-service </a:t>
            </a:r>
            <a:r>
              <a:rPr lang="en-US" sz="3200" b="1" dirty="0">
                <a:solidFill>
                  <a:srgbClr val="FFC000"/>
                </a:solidFill>
                <a:latin typeface="Segoe UI Light" panose="020B0502040204020203" pitchFamily="34" charset="0"/>
              </a:rPr>
              <a:t>data provisioning </a:t>
            </a:r>
            <a:r>
              <a:rPr lang="en-US" sz="3200" dirty="0">
                <a:latin typeface="Segoe UI Light" panose="020B0502040204020203" pitchFamily="34" charset="0"/>
              </a:rPr>
              <a:t>aims at </a:t>
            </a:r>
            <a:r>
              <a:rPr lang="en-US" sz="3200" dirty="0" smtClean="0">
                <a:latin typeface="Segoe UI Light" panose="020B0502040204020203" pitchFamily="34" charset="0"/>
              </a:rPr>
              <a:t>reducing the challenge by </a:t>
            </a:r>
            <a:r>
              <a:rPr lang="en-US" sz="3200" dirty="0">
                <a:latin typeface="Segoe UI Light" panose="020B0502040204020203" pitchFamily="34" charset="0"/>
              </a:rPr>
              <a:t>providing </a:t>
            </a:r>
            <a:r>
              <a:rPr lang="en-US" sz="3200" dirty="0" smtClean="0">
                <a:latin typeface="Segoe UI Light" panose="020B0502040204020203" pitchFamily="34" charset="0"/>
              </a:rPr>
              <a:t>dataset </a:t>
            </a:r>
            <a:r>
              <a:rPr lang="en-US" sz="3200" dirty="0">
                <a:latin typeface="Segoe UI Light" panose="020B0502040204020203" pitchFamily="34" charset="0"/>
              </a:rPr>
              <a:t>discovery, acquisition and integration techniques intuitively to the end user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4" name="Picture 13"/>
          <p:cNvPicPr>
            <a:picLocks noChangeAspect="1"/>
          </p:cNvPicPr>
          <p:nvPr/>
        </p:nvPicPr>
        <p:blipFill>
          <a:blip r:embed="rId4"/>
          <a:stretch>
            <a:fillRect/>
          </a:stretch>
        </p:blipFill>
        <p:spPr>
          <a:xfrm>
            <a:off x="8351494" y="4438289"/>
            <a:ext cx="548257" cy="411193"/>
          </a:xfrm>
          <a:prstGeom prst="rect">
            <a:avLst/>
          </a:prstGeom>
        </p:spPr>
      </p:pic>
      <p:pic>
        <p:nvPicPr>
          <p:cNvPr id="15" name="Picture 14"/>
          <p:cNvPicPr>
            <a:picLocks noChangeAspect="1"/>
          </p:cNvPicPr>
          <p:nvPr/>
        </p:nvPicPr>
        <p:blipFill>
          <a:blip r:embed="rId5"/>
          <a:stretch>
            <a:fillRect/>
          </a:stretch>
        </p:blipFill>
        <p:spPr>
          <a:xfrm>
            <a:off x="443781" y="2667718"/>
            <a:ext cx="574136" cy="430602"/>
          </a:xfrm>
          <a:prstGeom prst="rect">
            <a:avLst/>
          </a:prstGeom>
        </p:spPr>
      </p:pic>
    </p:spTree>
    <p:extLst>
      <p:ext uri="{BB962C8B-B14F-4D97-AF65-F5344CB8AC3E}">
        <p14:creationId xmlns:p14="http://schemas.microsoft.com/office/powerpoint/2010/main" val="14404109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60</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6145297" cy="4524315"/>
          </a:xfrm>
          <a:prstGeom prst="rect">
            <a:avLst/>
          </a:prstGeom>
        </p:spPr>
        <p:txBody>
          <a:bodyPr wrap="square">
            <a:spAutoFit/>
          </a:bodyPr>
          <a:lstStyle/>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is a </a:t>
            </a:r>
            <a:r>
              <a:rPr lang="en-US" dirty="0">
                <a:latin typeface="Segoe UI Light" panose="020B0502040204020203" pitchFamily="34" charset="0"/>
              </a:rPr>
              <a:t>service that extracts the semantic context of documents in order to recommend related content from the web and social </a:t>
            </a:r>
            <a:r>
              <a:rPr lang="en-US" dirty="0" smtClean="0">
                <a:latin typeface="Segoe UI Light" panose="020B0502040204020203" pitchFamily="34" charset="0"/>
              </a:rPr>
              <a:t>media</a:t>
            </a:r>
          </a:p>
          <a:p>
            <a:pPr marL="342900" indent="-342900">
              <a:buFont typeface="Arial" panose="020B0604020202020204" pitchFamily="34" charset="0"/>
              <a:buChar char="•"/>
            </a:pPr>
            <a:endParaRPr lang="en-US" dirty="0">
              <a:latin typeface="Segoe UI Light" panose="020B0502040204020203" pitchFamily="34" charset="0"/>
            </a:endParaRPr>
          </a:p>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a:t>
            </a:r>
            <a:r>
              <a:rPr lang="en-US" dirty="0">
                <a:latin typeface="Segoe UI Light" panose="020B0502040204020203" pitchFamily="34" charset="0"/>
              </a:rPr>
              <a:t>consists of three major components: </a:t>
            </a:r>
            <a:endParaRPr lang="en-US" dirty="0" smtClean="0">
              <a:latin typeface="Segoe UI Light" panose="020B0502040204020203" pitchFamily="34" charset="0"/>
            </a:endParaRPr>
          </a:p>
          <a:p>
            <a:pPr marL="800100" lvl="1" indent="-342900">
              <a:buFont typeface="Arial" panose="020B0604020202020204" pitchFamily="34" charset="0"/>
              <a:buChar char="•"/>
            </a:pPr>
            <a:r>
              <a:rPr lang="en-US" dirty="0">
                <a:latin typeface="Segoe UI Light" panose="020B0502040204020203" pitchFamily="34" charset="0"/>
              </a:rPr>
              <a:t>D</a:t>
            </a:r>
            <a:r>
              <a:rPr lang="en-US" dirty="0" smtClean="0">
                <a:latin typeface="Segoe UI Light" panose="020B0502040204020203" pitchFamily="34" charset="0"/>
              </a:rPr>
              <a:t>ocument </a:t>
            </a:r>
            <a:r>
              <a:rPr lang="en-US" dirty="0">
                <a:latin typeface="Segoe UI Light" panose="020B0502040204020203" pitchFamily="34" charset="0"/>
              </a:rPr>
              <a:t>handler that creates a ``Semantic Model'' representing any web </a:t>
            </a:r>
            <a:r>
              <a:rPr lang="en-US" dirty="0" smtClean="0">
                <a:latin typeface="Segoe UI Light" panose="020B0502040204020203" pitchFamily="34" charset="0"/>
              </a:rPr>
              <a:t>resource</a:t>
            </a:r>
          </a:p>
          <a:p>
            <a:pPr marL="800100" lvl="1" indent="-342900">
              <a:buFont typeface="Arial" panose="020B0604020202020204" pitchFamily="34" charset="0"/>
              <a:buChar char="•"/>
            </a:pPr>
            <a:r>
              <a:rPr lang="en-US" dirty="0" smtClean="0">
                <a:latin typeface="Segoe UI Light" panose="020B0502040204020203" pitchFamily="34" charset="0"/>
              </a:rPr>
              <a:t> Query </a:t>
            </a:r>
            <a:r>
              <a:rPr lang="en-US" dirty="0">
                <a:latin typeface="Segoe UI Light" panose="020B0502040204020203" pitchFamily="34" charset="0"/>
              </a:rPr>
              <a:t>layer that is responsible for disseminating queries to the supported social </a:t>
            </a:r>
            <a:r>
              <a:rPr lang="en-US" dirty="0" smtClean="0">
                <a:latin typeface="Segoe UI Light" panose="020B0502040204020203" pitchFamily="34" charset="0"/>
              </a:rPr>
              <a:t>services</a:t>
            </a:r>
          </a:p>
          <a:p>
            <a:pPr marL="800100" lvl="1" indent="-342900">
              <a:buFont typeface="Arial" panose="020B0604020202020204" pitchFamily="34" charset="0"/>
              <a:buChar char="•"/>
            </a:pPr>
            <a:r>
              <a:rPr lang="en-US" dirty="0">
                <a:latin typeface="Segoe UI Light" panose="020B0502040204020203" pitchFamily="34" charset="0"/>
              </a:rPr>
              <a:t>D</a:t>
            </a:r>
            <a:r>
              <a:rPr lang="en-US" dirty="0" smtClean="0">
                <a:latin typeface="Segoe UI Light" panose="020B0502040204020203" pitchFamily="34" charset="0"/>
              </a:rPr>
              <a:t>ata </a:t>
            </a:r>
            <a:r>
              <a:rPr lang="en-US" dirty="0">
                <a:latin typeface="Segoe UI Light" panose="020B0502040204020203" pitchFamily="34" charset="0"/>
              </a:rPr>
              <a:t>parser which processes the search results, wraps them in a common social model and generates the desired output.</a:t>
            </a:r>
            <a:endParaRPr lang="en-US" dirty="0" smtClean="0">
              <a:latin typeface="Segoe UI Light" panose="020B0502040204020203" pitchFamily="34" charset="0"/>
            </a:endParaRPr>
          </a:p>
          <a:p>
            <a:pPr marL="342900" indent="-342900">
              <a:buFont typeface="Arial" panose="020B0604020202020204" pitchFamily="34" charset="0"/>
              <a:buChar char="•"/>
            </a:pPr>
            <a:endParaRPr lang="en-US" b="1" dirty="0">
              <a:latin typeface="Segoe UI Light" panose="020B0502040204020203" pitchFamily="34" charset="0"/>
            </a:endParaRPr>
          </a:p>
          <a:p>
            <a:pPr marL="342900" indent="-342900">
              <a:buFont typeface="Arial" panose="020B0604020202020204" pitchFamily="34" charset="0"/>
              <a:buChar char="•"/>
            </a:pPr>
            <a:r>
              <a:rPr lang="en-US" b="1" dirty="0">
                <a:latin typeface="Segoe UI Light" panose="020B0502040204020203" pitchFamily="34" charset="0"/>
              </a:rPr>
              <a:t>SNARC</a:t>
            </a:r>
            <a:r>
              <a:rPr lang="en-US" dirty="0">
                <a:latin typeface="Segoe UI Light" panose="020B0502040204020203" pitchFamily="34" charset="0"/>
              </a:rPr>
              <a:t> provides a uniform semantic document model for web entities, whether they are blog entries, multimedia objects or </a:t>
            </a:r>
            <a:r>
              <a:rPr lang="en-US" dirty="0" smtClean="0">
                <a:latin typeface="Segoe UI Light" panose="020B0502040204020203" pitchFamily="34" charset="0"/>
              </a:rPr>
              <a:t>micro-posts</a:t>
            </a:r>
            <a:endParaRPr lang="en-US" dirty="0" smtClean="0">
              <a:latin typeface="Segoe UI Light" panose="020B0502040204020203"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713" y="2408160"/>
            <a:ext cx="5562403" cy="2232851"/>
          </a:xfrm>
          <a:prstGeom prst="rect">
            <a:avLst/>
          </a:prstGeom>
        </p:spPr>
      </p:pic>
    </p:spTree>
    <p:extLst>
      <p:ext uri="{BB962C8B-B14F-4D97-AF65-F5344CB8AC3E}">
        <p14:creationId xmlns:p14="http://schemas.microsoft.com/office/powerpoint/2010/main" val="1111293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61</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11407410" cy="1200329"/>
          </a:xfrm>
          <a:prstGeom prst="rect">
            <a:avLst/>
          </a:prstGeom>
        </p:spPr>
        <p:txBody>
          <a:bodyPr wrap="square">
            <a:spAutoFit/>
          </a:bodyPr>
          <a:lstStyle/>
          <a:p>
            <a:pPr marL="342900" indent="-342900">
              <a:buFont typeface="Arial" panose="020B0604020202020204" pitchFamily="34" charset="0"/>
              <a:buChar char="•"/>
            </a:pPr>
            <a:r>
              <a:rPr lang="en-US" dirty="0" smtClean="0">
                <a:latin typeface="+mj-lt"/>
              </a:rPr>
              <a:t>Example of a </a:t>
            </a:r>
            <a:r>
              <a:rPr lang="en-US" dirty="0">
                <a:latin typeface="+mj-lt"/>
              </a:rPr>
              <a:t>semantic document for “</a:t>
            </a:r>
            <a:r>
              <a:rPr lang="en-US" dirty="0">
                <a:latin typeface="+mj-lt"/>
                <a:hlinkClick r:id="rId3"/>
              </a:rPr>
              <a:t>Turkey protests: Erdogan in `final' </a:t>
            </a:r>
            <a:r>
              <a:rPr lang="en-US" dirty="0" smtClean="0">
                <a:latin typeface="+mj-lt"/>
                <a:hlinkClick r:id="rId3"/>
              </a:rPr>
              <a:t>warning</a:t>
            </a:r>
            <a:r>
              <a:rPr lang="en-US" dirty="0" smtClean="0">
                <a:latin typeface="+mj-lt"/>
              </a:rPr>
              <a:t>”</a:t>
            </a:r>
            <a:endParaRPr lang="en-US" dirty="0">
              <a:latin typeface="+mj-lt"/>
            </a:endParaRPr>
          </a:p>
          <a:p>
            <a:pPr marL="800100" lvl="1" indent="-342900">
              <a:buFont typeface="Arial" panose="020B0604020202020204" pitchFamily="34" charset="0"/>
              <a:buChar char="•"/>
            </a:pPr>
            <a:r>
              <a:rPr lang="en-US" dirty="0" smtClean="0">
                <a:latin typeface="+mj-lt"/>
              </a:rPr>
              <a:t>Categories: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Culture_Politics</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Regional and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Society</a:t>
            </a:r>
          </a:p>
          <a:p>
            <a:pPr marL="800100" lvl="1" indent="-342900">
              <a:buFont typeface="Arial" panose="020B0604020202020204" pitchFamily="34" charset="0"/>
              <a:buChar char="•"/>
            </a:pPr>
            <a:r>
              <a:rPr lang="en-US" dirty="0" smtClean="0">
                <a:latin typeface="+mj-lt"/>
              </a:rPr>
              <a:t>Keywords: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Taksim</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Square, Protesters,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Gezi</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Park,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Mr</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Erdogan,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Istanbul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buFont typeface="Arial" panose="020B0604020202020204" pitchFamily="34" charset="0"/>
              <a:buChar char="•"/>
            </a:pPr>
            <a:r>
              <a:rPr lang="en-US" dirty="0" smtClean="0">
                <a:latin typeface="+mj-lt"/>
              </a:rPr>
              <a:t>Entities  </a:t>
            </a:r>
            <a:r>
              <a:rPr lang="en-US" dirty="0">
                <a:latin typeface="+mj-lt"/>
              </a:rPr>
              <a:t>: </a:t>
            </a:r>
            <a:r>
              <a:rPr lang="en-US" sz="1400" dirty="0" err="1">
                <a:solidFill>
                  <a:schemeClr val="tx1">
                    <a:lumMod val="50000"/>
                    <a:lumOff val="50000"/>
                  </a:schemeClr>
                </a:solidFill>
                <a:latin typeface="+mj-lt"/>
              </a:rPr>
              <a:t>Gezi</a:t>
            </a:r>
            <a:r>
              <a:rPr lang="en-US" sz="1400" dirty="0">
                <a:solidFill>
                  <a:schemeClr val="tx1">
                    <a:lumMod val="50000"/>
                    <a:lumOff val="50000"/>
                  </a:schemeClr>
                </a:solidFill>
                <a:latin typeface="+mj-lt"/>
              </a:rPr>
              <a:t> Park, </a:t>
            </a:r>
            <a:r>
              <a:rPr lang="en-US" sz="1400" dirty="0" err="1">
                <a:solidFill>
                  <a:schemeClr val="tx1">
                    <a:lumMod val="50000"/>
                    <a:lumOff val="50000"/>
                  </a:schemeClr>
                </a:solidFill>
                <a:latin typeface="+mj-lt"/>
              </a:rPr>
              <a:t>Recep</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Tayyip</a:t>
            </a:r>
            <a:r>
              <a:rPr lang="en-US" sz="1400" dirty="0">
                <a:solidFill>
                  <a:schemeClr val="tx1">
                    <a:lumMod val="50000"/>
                    <a:lumOff val="50000"/>
                  </a:schemeClr>
                </a:solidFill>
                <a:latin typeface="+mj-lt"/>
              </a:rPr>
              <a:t> Erdogan, </a:t>
            </a:r>
            <a:r>
              <a:rPr lang="en-US" sz="1400" dirty="0" err="1">
                <a:solidFill>
                  <a:schemeClr val="tx1">
                    <a:lumMod val="50000"/>
                    <a:lumOff val="50000"/>
                  </a:schemeClr>
                </a:solidFill>
                <a:latin typeface="+mj-lt"/>
              </a:rPr>
              <a:t>Taksim</a:t>
            </a:r>
            <a:r>
              <a:rPr lang="en-US" sz="1400" dirty="0">
                <a:solidFill>
                  <a:schemeClr val="tx1">
                    <a:lumMod val="50000"/>
                    <a:lumOff val="50000"/>
                  </a:schemeClr>
                </a:solidFill>
                <a:latin typeface="+mj-lt"/>
              </a:rPr>
              <a:t> Square, Justice and Development Party (Turkey), Police of Turkey</a:t>
            </a:r>
            <a:endParaRPr lang="en-US" sz="1400" dirty="0" smtClean="0">
              <a:solidFill>
                <a:schemeClr val="tx1">
                  <a:lumMod val="50000"/>
                  <a:lumOff val="50000"/>
                </a:schemeClr>
              </a:solidFill>
              <a:latin typeface="+mj-lt"/>
            </a:endParaRPr>
          </a:p>
        </p:txBody>
      </p:sp>
      <p:pic>
        <p:nvPicPr>
          <p:cNvPr id="6" name="Picture 5"/>
          <p:cNvPicPr>
            <a:picLocks noChangeAspect="1"/>
          </p:cNvPicPr>
          <p:nvPr/>
        </p:nvPicPr>
        <p:blipFill>
          <a:blip r:embed="rId4"/>
          <a:stretch>
            <a:fillRect/>
          </a:stretch>
        </p:blipFill>
        <p:spPr>
          <a:xfrm>
            <a:off x="2130393" y="2299597"/>
            <a:ext cx="6804815" cy="3985404"/>
          </a:xfrm>
          <a:prstGeom prst="rect">
            <a:avLst/>
          </a:prstGeom>
        </p:spPr>
      </p:pic>
    </p:spTree>
    <p:extLst>
      <p:ext uri="{BB962C8B-B14F-4D97-AF65-F5344CB8AC3E}">
        <p14:creationId xmlns:p14="http://schemas.microsoft.com/office/powerpoint/2010/main" val="19977992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endParaRPr lang="en-US" sz="1400" dirty="0">
                <a:solidFill>
                  <a:schemeClr val="bg1"/>
                </a:solidFill>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62</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8983388" cy="3077766"/>
          </a:xfrm>
          <a:prstGeom prst="rect">
            <a:avLst/>
          </a:prstGeom>
        </p:spPr>
        <p:txBody>
          <a:bodyPr wrap="square">
            <a:spAutoFit/>
          </a:bodyPr>
          <a:lstStyle/>
          <a:p>
            <a:pPr marL="342900" indent="-342900">
              <a:buFont typeface="Arial" panose="020B0604020202020204" pitchFamily="34" charset="0"/>
              <a:buChar char="•"/>
            </a:pPr>
            <a:r>
              <a:rPr lang="en-US" dirty="0">
                <a:latin typeface="+mj-lt"/>
              </a:rPr>
              <a:t>SNARC is a service that generates a JSON file containing the results wrapped in our universal social </a:t>
            </a:r>
            <a:r>
              <a:rPr lang="en-US" dirty="0" smtClean="0">
                <a:latin typeface="+mj-lt"/>
              </a:rPr>
              <a:t>model</a:t>
            </a:r>
          </a:p>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r>
              <a:rPr lang="en-US" dirty="0" smtClean="0">
                <a:latin typeface="+mj-lt"/>
              </a:rPr>
              <a:t>As </a:t>
            </a:r>
            <a:r>
              <a:rPr lang="en-US" dirty="0">
                <a:latin typeface="+mj-lt"/>
              </a:rPr>
              <a:t>a possible front-end implementation, we have implemented a chrome extension that loads SNARC on any web page or </a:t>
            </a:r>
            <a:r>
              <a:rPr lang="en-US" dirty="0" smtClean="0">
                <a:latin typeface="+mj-lt"/>
              </a:rPr>
              <a:t>application</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This implementation offers more flexibility to users by loading related social news anytime on any webpage or application. The results are visualized using as a sliding panel on one of the screen edges, extracted entities are highlighted in the page itself and a short excerpt is displayed when hovering over them.</a:t>
            </a:r>
            <a:endParaRPr lang="en-US" dirty="0" smtClean="0">
              <a:latin typeface="+mj-lt"/>
            </a:endParaRPr>
          </a:p>
          <a:p>
            <a:pPr marL="342900" indent="-342900">
              <a:buFont typeface="Arial" panose="020B0604020202020204" pitchFamily="34" charset="0"/>
              <a:buChar char="•"/>
            </a:pPr>
            <a:endParaRPr lang="en-US" sz="1400" dirty="0" smtClean="0">
              <a:solidFill>
                <a:schemeClr val="tx1">
                  <a:lumMod val="50000"/>
                  <a:lumOff val="50000"/>
                </a:schemeClr>
              </a:solidFill>
              <a:latin typeface="+mj-lt"/>
            </a:endParaRPr>
          </a:p>
        </p:txBody>
      </p:sp>
      <p:pic>
        <p:nvPicPr>
          <p:cNvPr id="7" name="Picture 6"/>
          <p:cNvPicPr>
            <a:picLocks noChangeAspect="1"/>
          </p:cNvPicPr>
          <p:nvPr/>
        </p:nvPicPr>
        <p:blipFill>
          <a:blip r:embed="rId3"/>
          <a:stretch>
            <a:fillRect/>
          </a:stretch>
        </p:blipFill>
        <p:spPr>
          <a:xfrm>
            <a:off x="9497370" y="97895"/>
            <a:ext cx="2632781" cy="5936791"/>
          </a:xfrm>
          <a:prstGeom prst="rect">
            <a:avLst/>
          </a:prstGeom>
        </p:spPr>
      </p:pic>
    </p:spTree>
    <p:extLst>
      <p:ext uri="{BB962C8B-B14F-4D97-AF65-F5344CB8AC3E}">
        <p14:creationId xmlns:p14="http://schemas.microsoft.com/office/powerpoint/2010/main" val="9094926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63</a:t>
            </a:fld>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336" y="880536"/>
            <a:ext cx="7291238" cy="5412202"/>
          </a:xfrm>
          <a:prstGeom prst="rect">
            <a:avLst/>
          </a:prstGeom>
        </p:spPr>
      </p:pic>
      <p:grpSp>
        <p:nvGrpSpPr>
          <p:cNvPr id="30" name="Group 29"/>
          <p:cNvGrpSpPr/>
          <p:nvPr/>
        </p:nvGrpSpPr>
        <p:grpSpPr>
          <a:xfrm>
            <a:off x="238132" y="906413"/>
            <a:ext cx="11623188" cy="5304688"/>
            <a:chOff x="238132" y="906413"/>
            <a:chExt cx="11623188" cy="5304688"/>
          </a:xfrm>
        </p:grpSpPr>
        <p:grpSp>
          <p:nvGrpSpPr>
            <p:cNvPr id="24" name="Group 23"/>
            <p:cNvGrpSpPr/>
            <p:nvPr/>
          </p:nvGrpSpPr>
          <p:grpSpPr>
            <a:xfrm>
              <a:off x="491692" y="906413"/>
              <a:ext cx="11369628" cy="5304688"/>
              <a:chOff x="491692" y="906413"/>
              <a:chExt cx="11369628" cy="5304688"/>
            </a:xfrm>
          </p:grpSpPr>
          <p:sp>
            <p:nvSpPr>
              <p:cNvPr id="15" name="TextBox 14"/>
              <p:cNvSpPr txBox="1"/>
              <p:nvPr/>
            </p:nvSpPr>
            <p:spPr>
              <a:xfrm>
                <a:off x="491692" y="1282497"/>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1" name="Rectangle 20"/>
              <p:cNvSpPr/>
              <p:nvPr/>
            </p:nvSpPr>
            <p:spPr>
              <a:xfrm>
                <a:off x="4585903" y="4044500"/>
                <a:ext cx="7275417" cy="2166601"/>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101532" y="906413"/>
                <a:ext cx="175978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38132" y="1387771"/>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066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2986631" y="9617"/>
            <a:ext cx="9205369" cy="685800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Revisit: </a:t>
              </a:r>
              <a:r>
                <a:rPr lang="en-US" sz="3200" b="1" dirty="0" smtClean="0">
                  <a:latin typeface="+mj-lt"/>
                </a:rPr>
                <a:t>Use-case </a:t>
              </a:r>
              <a:r>
                <a:rPr lang="en-US" sz="3200" b="1" dirty="0">
                  <a:latin typeface="+mj-lt"/>
                </a:rPr>
                <a:t>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64</a:t>
            </a:fld>
            <a:endParaRPr lang="en-US" dirty="0"/>
          </a:p>
        </p:txBody>
      </p:sp>
      <p:pic>
        <p:nvPicPr>
          <p:cNvPr id="12" name="Picture 11"/>
          <p:cNvPicPr>
            <a:picLocks noChangeAspect="1"/>
          </p:cNvPicPr>
          <p:nvPr/>
        </p:nvPicPr>
        <p:blipFill>
          <a:blip r:embed="rId5"/>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79285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426" y="152044"/>
            <a:ext cx="8689975" cy="619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33651" y="1143001"/>
            <a:ext cx="2933700" cy="246221"/>
          </a:xfrm>
          <a:prstGeom prst="rect">
            <a:avLst/>
          </a:prstGeom>
          <a:solidFill>
            <a:schemeClr val="bg1"/>
          </a:solidFill>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Accidents Cost by Region</a:t>
            </a:r>
          </a:p>
        </p:txBody>
      </p:sp>
      <p:sp>
        <p:nvSpPr>
          <p:cNvPr id="3" name="Rectangle 2"/>
          <p:cNvSpPr/>
          <p:nvPr/>
        </p:nvSpPr>
        <p:spPr bwMode="gray">
          <a:xfrm>
            <a:off x="1749425" y="5905500"/>
            <a:ext cx="8794750" cy="43815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4435475" y="361948"/>
            <a:ext cx="2736850" cy="219075"/>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Box 5"/>
          <p:cNvSpPr txBox="1"/>
          <p:nvPr/>
        </p:nvSpPr>
        <p:spPr>
          <a:xfrm>
            <a:off x="4550962" y="804076"/>
            <a:ext cx="2735249" cy="169277"/>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Chemicals driving accidents</a:t>
            </a:r>
          </a:p>
        </p:txBody>
      </p:sp>
      <p:sp>
        <p:nvSpPr>
          <p:cNvPr id="7" name="Rectangle 6"/>
          <p:cNvSpPr/>
          <p:nvPr/>
        </p:nvSpPr>
        <p:spPr bwMode="gray">
          <a:xfrm>
            <a:off x="7774810" y="1433662"/>
            <a:ext cx="2664590" cy="4909989"/>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TextBox 7"/>
          <p:cNvSpPr txBox="1"/>
          <p:nvPr/>
        </p:nvSpPr>
        <p:spPr>
          <a:xfrm>
            <a:off x="8010527" y="1177915"/>
            <a:ext cx="2495549" cy="215444"/>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4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Related Datasets</a:t>
            </a:r>
          </a:p>
        </p:txBody>
      </p:sp>
      <p:grpSp>
        <p:nvGrpSpPr>
          <p:cNvPr id="9" name="Group 8"/>
          <p:cNvGrpSpPr/>
          <p:nvPr/>
        </p:nvGrpSpPr>
        <p:grpSpPr>
          <a:xfrm>
            <a:off x="7849679" y="1493870"/>
            <a:ext cx="2684971" cy="3344830"/>
            <a:chOff x="6982904" y="1493870"/>
            <a:chExt cx="2194088" cy="2849100"/>
          </a:xfrm>
        </p:grpSpPr>
        <p:cxnSp>
          <p:nvCxnSpPr>
            <p:cNvPr id="10" name="Straight Connector 9"/>
            <p:cNvCxnSpPr/>
            <p:nvPr/>
          </p:nvCxnSpPr>
          <p:spPr>
            <a:xfrm>
              <a:off x="7047702" y="2984371"/>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70225" y="3645189"/>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04" y="1493870"/>
              <a:ext cx="2176998" cy="764300"/>
              <a:chOff x="6982904" y="1493870"/>
              <a:chExt cx="2176998" cy="764300"/>
            </a:xfrm>
          </p:grpSpPr>
          <p:cxnSp>
            <p:nvCxnSpPr>
              <p:cNvPr id="54" name="Straight Connector 53"/>
              <p:cNvCxnSpPr/>
              <p:nvPr/>
            </p:nvCxnSpPr>
            <p:spPr>
              <a:xfrm>
                <a:off x="7054323" y="2258170"/>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982904" y="1493870"/>
                <a:ext cx="2176998" cy="656687"/>
                <a:chOff x="6982904" y="1493870"/>
                <a:chExt cx="2176998" cy="656687"/>
              </a:xfrm>
            </p:grpSpPr>
            <p:grpSp>
              <p:nvGrpSpPr>
                <p:cNvPr id="56" name="Group 55"/>
                <p:cNvGrpSpPr/>
                <p:nvPr/>
              </p:nvGrpSpPr>
              <p:grpSpPr>
                <a:xfrm>
                  <a:off x="6982904" y="1493870"/>
                  <a:ext cx="2176998" cy="656687"/>
                  <a:chOff x="2277063" y="1868556"/>
                  <a:chExt cx="2176998" cy="656687"/>
                </a:xfrm>
              </p:grpSpPr>
              <p:sp>
                <p:nvSpPr>
                  <p:cNvPr id="61" name="Rectangle 60"/>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62" name="TextBox 61"/>
                  <p:cNvSpPr txBox="1"/>
                  <p:nvPr/>
                </p:nvSpPr>
                <p:spPr>
                  <a:xfrm>
                    <a:off x="2300916" y="1904336"/>
                    <a:ext cx="2040495" cy="2621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Road traffic accidents involving alcohol (% of all traffic crashes)</a:t>
                    </a:r>
                    <a:endParaRPr lang="en-US" sz="1000" kern="0" dirty="0">
                      <a:latin typeface="Segoe UI Light" panose="020B0502040204020203" pitchFamily="34" charset="0"/>
                      <a:ea typeface="Arial Unicode MS" pitchFamily="34" charset="-128"/>
                      <a:cs typeface="Arial Unicode MS" pitchFamily="34" charset="-128"/>
                    </a:endParaRPr>
                  </a:p>
                </p:txBody>
              </p:sp>
              <p:sp>
                <p:nvSpPr>
                  <p:cNvPr id="63" name="TextBox 62"/>
                  <p:cNvSpPr txBox="1"/>
                  <p:nvPr/>
                </p:nvSpPr>
                <p:spPr>
                  <a:xfrm>
                    <a:off x="2412235" y="219549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World Health Organization</a:t>
                    </a:r>
                    <a:endParaRPr lang="en-US" sz="1000" b="1" kern="0" dirty="0">
                      <a:latin typeface="Segoe UI Light" panose="020B0502040204020203" pitchFamily="34" charset="0"/>
                      <a:ea typeface="Arial Unicode MS" pitchFamily="34" charset="-128"/>
                      <a:cs typeface="Arial Unicode MS" pitchFamily="34" charset="-128"/>
                    </a:endParaRPr>
                  </a:p>
                </p:txBody>
              </p:sp>
              <p:pic>
                <p:nvPicPr>
                  <p:cNvPr id="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1143" y="2214190"/>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014" y="231860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2413566" y="2324043"/>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Drink – Car – Transportation Method , Accident</a:t>
                    </a:r>
                  </a:p>
                </p:txBody>
              </p:sp>
              <p:pic>
                <p:nvPicPr>
                  <p:cNvPr id="6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2297" y="242046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7078" y="2416376"/>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2303" y="2419025"/>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04832" y="242035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7560" y="2402378"/>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1749" y="205514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86443"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7498" y="2048719"/>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7022"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 name="Group 12"/>
            <p:cNvGrpSpPr/>
            <p:nvPr/>
          </p:nvGrpSpPr>
          <p:grpSpPr>
            <a:xfrm>
              <a:off x="6992043" y="2382819"/>
              <a:ext cx="2176998" cy="656687"/>
              <a:chOff x="6982904" y="1493870"/>
              <a:chExt cx="2176998" cy="656687"/>
            </a:xfrm>
          </p:grpSpPr>
          <p:grpSp>
            <p:nvGrpSpPr>
              <p:cNvPr id="43" name="Group 42"/>
              <p:cNvGrpSpPr/>
              <p:nvPr/>
            </p:nvGrpSpPr>
            <p:grpSpPr>
              <a:xfrm>
                <a:off x="6982904" y="1493870"/>
                <a:ext cx="2176998" cy="656687"/>
                <a:chOff x="2277063" y="1868556"/>
                <a:chExt cx="2176998" cy="656687"/>
              </a:xfrm>
            </p:grpSpPr>
            <p:sp>
              <p:nvSpPr>
                <p:cNvPr id="48" name="Rectangle 47"/>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49" name="TextBox 48"/>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Drunk driving in the United States</a:t>
                  </a:r>
                </a:p>
              </p:txBody>
            </p:sp>
            <p:sp>
              <p:nvSpPr>
                <p:cNvPr id="50" name="TextBox 49"/>
                <p:cNvSpPr txBox="1"/>
                <p:nvPr/>
              </p:nvSpPr>
              <p:spPr>
                <a:xfrm>
                  <a:off x="2412235" y="2052378"/>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Wikipedia</a:t>
                  </a:r>
                </a:p>
              </p:txBody>
            </p:sp>
            <p:pic>
              <p:nvPicPr>
                <p:cNvPr id="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014" y="2175489"/>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2413566" y="2180925"/>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United States –  Drunk - Driving</a:t>
                  </a:r>
                </a:p>
              </p:txBody>
            </p:sp>
            <p:pic>
              <p:nvPicPr>
                <p:cNvPr id="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7560" y="226721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1749" y="191998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86443"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7498" y="1913552"/>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7022"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999994" y="3686283"/>
              <a:ext cx="2176998" cy="656687"/>
              <a:chOff x="6982904" y="1493870"/>
              <a:chExt cx="2176998" cy="656687"/>
            </a:xfrm>
          </p:grpSpPr>
          <p:grpSp>
            <p:nvGrpSpPr>
              <p:cNvPr id="33" name="Group 32"/>
              <p:cNvGrpSpPr/>
              <p:nvPr/>
            </p:nvGrpSpPr>
            <p:grpSpPr>
              <a:xfrm>
                <a:off x="6982904" y="1493870"/>
                <a:ext cx="2176998" cy="656687"/>
                <a:chOff x="2277063" y="1868556"/>
                <a:chExt cx="2176998" cy="656687"/>
              </a:xfrm>
            </p:grpSpPr>
            <p:sp>
              <p:nvSpPr>
                <p:cNvPr id="37" name="Rectangle 3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38" name="TextBox 3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Alcohol Beverage Sampling Program</a:t>
                  </a:r>
                  <a:endParaRPr lang="en-US" sz="1000" kern="0" dirty="0">
                    <a:latin typeface="Segoe UI Light" panose="020B0502040204020203" pitchFamily="34" charset="0"/>
                    <a:ea typeface="Arial Unicode MS" pitchFamily="34" charset="-128"/>
                    <a:cs typeface="Arial Unicode MS" pitchFamily="34" charset="-128"/>
                  </a:endParaRPr>
                </a:p>
              </p:txBody>
            </p:sp>
            <p:sp>
              <p:nvSpPr>
                <p:cNvPr id="39" name="TextBox 38"/>
                <p:cNvSpPr txBox="1"/>
                <p:nvPr/>
              </p:nvSpPr>
              <p:spPr>
                <a:xfrm>
                  <a:off x="2404284" y="202744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Department of the Treasury</a:t>
                  </a:r>
                  <a:endParaRPr lang="en-US" sz="1000" b="1" kern="0" dirty="0">
                    <a:latin typeface="Segoe UI Light" panose="020B0502040204020203" pitchFamily="34" charset="0"/>
                    <a:ea typeface="Arial Unicode MS" pitchFamily="34" charset="-128"/>
                    <a:cs typeface="Arial Unicode MS" pitchFamily="34" charset="-128"/>
                  </a:endParaRPr>
                </a:p>
              </p:txBody>
            </p:sp>
            <p:pic>
              <p:nvPicPr>
                <p:cNvPr id="4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7063" y="215958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13566" y="2158057"/>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Beverage – Wine - Spirits</a:t>
                  </a:r>
                </a:p>
              </p:txBody>
            </p:sp>
            <p:pic>
              <p:nvPicPr>
                <p:cNvPr id="4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9609" y="225130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81749" y="191203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86443" y="190541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7498" y="190560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82904" y="2584663"/>
              <a:ext cx="13335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6757" y="280364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745" y="3871817"/>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986211" y="3029596"/>
              <a:ext cx="2176998" cy="656687"/>
              <a:chOff x="6978260" y="3658937"/>
              <a:chExt cx="2176998" cy="656687"/>
            </a:xfrm>
          </p:grpSpPr>
          <p:grpSp>
            <p:nvGrpSpPr>
              <p:cNvPr id="20" name="Group 19"/>
              <p:cNvGrpSpPr/>
              <p:nvPr/>
            </p:nvGrpSpPr>
            <p:grpSpPr>
              <a:xfrm>
                <a:off x="6978260" y="3658937"/>
                <a:ext cx="2176998" cy="656687"/>
                <a:chOff x="2277063" y="1868556"/>
                <a:chExt cx="2176998" cy="656687"/>
              </a:xfrm>
            </p:grpSpPr>
            <p:sp>
              <p:nvSpPr>
                <p:cNvPr id="27" name="Rectangle 2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8" name="TextBox 2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Transportation Accidents by Mode</a:t>
                  </a:r>
                  <a:endParaRPr lang="en-US" sz="1000" kern="0" dirty="0">
                    <a:latin typeface="Segoe UI Light" panose="020B0502040204020203" pitchFamily="34" charset="0"/>
                    <a:ea typeface="Arial Unicode MS" pitchFamily="34" charset="-128"/>
                    <a:cs typeface="Arial Unicode MS" pitchFamily="34" charset="-128"/>
                  </a:endParaRPr>
                </a:p>
              </p:txBody>
            </p:sp>
            <p:sp>
              <p:nvSpPr>
                <p:cNvPr id="29" name="TextBox 28"/>
                <p:cNvSpPr txBox="1"/>
                <p:nvPr/>
              </p:nvSpPr>
              <p:spPr>
                <a:xfrm>
                  <a:off x="2412235" y="204442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Bureau of Transportation Statistics</a:t>
                  </a:r>
                  <a:endParaRPr lang="en-US" sz="1000" b="1" kern="0" dirty="0">
                    <a:latin typeface="Segoe UI Light" panose="020B0502040204020203" pitchFamily="34" charset="0"/>
                    <a:ea typeface="Arial Unicode MS" pitchFamily="34" charset="-128"/>
                    <a:cs typeface="Arial Unicode MS" pitchFamily="34" charset="-128"/>
                  </a:endParaRPr>
                </a:p>
              </p:txBody>
            </p:sp>
            <p:pic>
              <p:nvPicPr>
                <p:cNvPr id="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1143" y="2063121"/>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014" y="2167538"/>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413566" y="2172974"/>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Transportation – Accident – Car – Bus - Motorcycle</a:t>
                  </a:r>
                </a:p>
              </p:txBody>
            </p:sp>
          </p:grpSp>
          <p:grpSp>
            <p:nvGrpSpPr>
              <p:cNvPr id="21" name="Group 20"/>
              <p:cNvGrpSpPr/>
              <p:nvPr/>
            </p:nvGrpSpPr>
            <p:grpSpPr>
              <a:xfrm>
                <a:off x="8599388" y="4096171"/>
                <a:ext cx="528118" cy="119734"/>
                <a:chOff x="8599388" y="4302897"/>
                <a:chExt cx="528118" cy="119734"/>
              </a:xfrm>
            </p:grpSpPr>
            <p:pic>
              <p:nvPicPr>
                <p:cNvPr id="2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99388" y="432895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082" y="432233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10084" y="430833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4293" y="430362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7968" y="4302897"/>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20831" y="4074253"/>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2" name="TextBox 71"/>
          <p:cNvSpPr txBox="1"/>
          <p:nvPr/>
        </p:nvSpPr>
        <p:spPr>
          <a:xfrm>
            <a:off x="8996608" y="413461"/>
            <a:ext cx="809625" cy="138499"/>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900" kern="0" dirty="0" smtClean="0">
                <a:latin typeface="Segoe UI Light" panose="020B0502040204020203" pitchFamily="34" charset="0"/>
                <a:ea typeface="Arial Unicode MS" pitchFamily="34" charset="-128"/>
                <a:cs typeface="Arial Unicode MS" pitchFamily="34" charset="-128"/>
              </a:rPr>
              <a:t>Dan Ferry</a:t>
            </a:r>
            <a:endParaRPr lang="en-US" sz="900" kern="0" dirty="0">
              <a:latin typeface="Segoe UI Light" panose="020B0502040204020203" pitchFamily="34" charset="0"/>
              <a:ea typeface="Arial Unicode MS" pitchFamily="34" charset="-128"/>
              <a:cs typeface="Arial Unicode MS" pitchFamily="34" charset="-128"/>
            </a:endParaRPr>
          </a:p>
        </p:txBody>
      </p:sp>
      <p:pic>
        <p:nvPicPr>
          <p:cNvPr id="73" name="Picture 72"/>
          <p:cNvPicPr>
            <a:picLocks noChangeAspect="1"/>
          </p:cNvPicPr>
          <p:nvPr/>
        </p:nvPicPr>
        <p:blipFill>
          <a:blip r:embed="rId9"/>
          <a:stretch>
            <a:fillRect/>
          </a:stretch>
        </p:blipFill>
        <p:spPr>
          <a:xfrm>
            <a:off x="8855172" y="351766"/>
            <a:ext cx="234620" cy="23462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76" name="TextBox 75"/>
          <p:cNvSpPr txBox="1"/>
          <p:nvPr/>
        </p:nvSpPr>
        <p:spPr>
          <a:xfrm>
            <a:off x="8264875" y="4920814"/>
            <a:ext cx="2227050"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smtClean="0">
                <a:latin typeface="Segoe UI Light" panose="020B0502040204020203" pitchFamily="34" charset="0"/>
                <a:ea typeface="Arial Unicode MS" pitchFamily="34" charset="-128"/>
                <a:cs typeface="Arial Unicode MS" pitchFamily="34" charset="-128"/>
              </a:rPr>
              <a:t>@</a:t>
            </a:r>
            <a:r>
              <a:rPr lang="en-US" sz="1000" kern="0" dirty="0" err="1" smtClean="0">
                <a:latin typeface="Segoe UI Light" panose="020B0502040204020203" pitchFamily="34" charset="0"/>
                <a:ea typeface="Arial Unicode MS" pitchFamily="34" charset="-128"/>
                <a:cs typeface="Arial Unicode MS" pitchFamily="34" charset="-128"/>
              </a:rPr>
              <a:t>datagovuk</a:t>
            </a:r>
            <a:r>
              <a:rPr lang="en-US" sz="1000" kern="0" dirty="0" smtClean="0">
                <a:latin typeface="Segoe UI Light" panose="020B0502040204020203" pitchFamily="34" charset="0"/>
                <a:ea typeface="Arial Unicode MS" pitchFamily="34" charset="-128"/>
                <a:cs typeface="Arial Unicode MS" pitchFamily="34" charset="-128"/>
              </a:rPr>
              <a:t> | new data published, road accidents in </a:t>
            </a:r>
            <a:r>
              <a:rPr lang="en-US" sz="1000" kern="0" dirty="0" err="1" smtClean="0">
                <a:latin typeface="Segoe UI Light" panose="020B0502040204020203" pitchFamily="34" charset="0"/>
                <a:ea typeface="Arial Unicode MS" pitchFamily="34" charset="-128"/>
                <a:cs typeface="Arial Unicode MS" pitchFamily="34" charset="-128"/>
              </a:rPr>
              <a:t>middlands</a:t>
            </a:r>
            <a:r>
              <a:rPr lang="en-US" sz="1000" kern="0" dirty="0" smtClean="0">
                <a:latin typeface="Segoe UI Light" panose="020B0502040204020203" pitchFamily="34" charset="0"/>
                <a:ea typeface="Arial Unicode MS" pitchFamily="34" charset="-128"/>
                <a:cs typeface="Arial Unicode MS" pitchFamily="34" charset="-128"/>
              </a:rPr>
              <a:t> </a:t>
            </a:r>
            <a:r>
              <a:rPr lang="en-US" sz="1000" kern="0" dirty="0" smtClean="0">
                <a:latin typeface="Segoe UI Light" panose="020B0502040204020203" pitchFamily="34" charset="0"/>
                <a:ea typeface="Arial Unicode MS" pitchFamily="34" charset="-128"/>
                <a:cs typeface="Arial Unicode MS" pitchFamily="34" charset="-128"/>
                <a:hlinkClick r:id="rId10"/>
              </a:rPr>
              <a:t>http://</a:t>
            </a:r>
            <a:r>
              <a:rPr lang="en-US" sz="1000" kern="0" dirty="0" err="1" smtClean="0">
                <a:latin typeface="Segoe UI Light" panose="020B0502040204020203" pitchFamily="34" charset="0"/>
                <a:ea typeface="Arial Unicode MS" pitchFamily="34" charset="-128"/>
                <a:cs typeface="Arial Unicode MS" pitchFamily="34" charset="-128"/>
                <a:hlinkClick r:id="rId10"/>
              </a:rPr>
              <a:t>bit.ly</a:t>
            </a:r>
            <a:r>
              <a:rPr lang="en-US" sz="1000" kern="0" dirty="0" smtClean="0">
                <a:latin typeface="Segoe UI Light" panose="020B0502040204020203" pitchFamily="34" charset="0"/>
                <a:ea typeface="Arial Unicode MS" pitchFamily="34" charset="-128"/>
                <a:cs typeface="Arial Unicode MS" pitchFamily="34" charset="-128"/>
                <a:hlinkClick r:id="rId10"/>
              </a:rPr>
              <a:t>/qwe1k</a:t>
            </a:r>
            <a:endParaRPr lang="en-US" sz="1000" kern="0" dirty="0">
              <a:latin typeface="Segoe UI Light" panose="020B0502040204020203" pitchFamily="34" charset="0"/>
              <a:ea typeface="Arial Unicode MS" pitchFamily="34" charset="-128"/>
              <a:cs typeface="Arial Unicode MS" pitchFamily="34" charset="-128"/>
            </a:endParaRPr>
          </a:p>
        </p:txBody>
      </p:sp>
      <p:cxnSp>
        <p:nvCxnSpPr>
          <p:cNvPr id="77" name="Straight Connector 76"/>
          <p:cNvCxnSpPr/>
          <p:nvPr/>
        </p:nvCxnSpPr>
        <p:spPr>
          <a:xfrm>
            <a:off x="7968106" y="4838700"/>
            <a:ext cx="2468366"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49" name="Picture 2048"/>
          <p:cNvPicPr>
            <a:picLocks noChangeAspect="1"/>
          </p:cNvPicPr>
          <p:nvPr/>
        </p:nvPicPr>
        <p:blipFill>
          <a:blip r:embed="rId11"/>
          <a:stretch>
            <a:fillRect/>
          </a:stretch>
        </p:blipFill>
        <p:spPr>
          <a:xfrm flipH="1">
            <a:off x="7907504" y="4941062"/>
            <a:ext cx="217577" cy="217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2051" name="Group 2050"/>
          <p:cNvGrpSpPr/>
          <p:nvPr/>
        </p:nvGrpSpPr>
        <p:grpSpPr>
          <a:xfrm>
            <a:off x="7883827" y="5328200"/>
            <a:ext cx="2685620" cy="188606"/>
            <a:chOff x="7971495" y="5621005"/>
            <a:chExt cx="2685620" cy="188606"/>
          </a:xfrm>
        </p:grpSpPr>
        <p:pic>
          <p:nvPicPr>
            <p:cNvPr id="79" name="Picture 78"/>
            <p:cNvPicPr>
              <a:picLocks noChangeAspect="1"/>
            </p:cNvPicPr>
            <p:nvPr/>
          </p:nvPicPr>
          <p:blipFill>
            <a:blip r:embed="rId12">
              <a:duotone>
                <a:schemeClr val="bg2">
                  <a:shade val="45000"/>
                  <a:satMod val="135000"/>
                </a:schemeClr>
                <a:prstClr val="white"/>
              </a:duotone>
            </a:blip>
            <a:stretch>
              <a:fillRect/>
            </a:stretch>
          </p:blipFill>
          <p:spPr>
            <a:xfrm>
              <a:off x="7971495" y="5621005"/>
              <a:ext cx="188606" cy="188606"/>
            </a:xfrm>
            <a:prstGeom prst="rect">
              <a:avLst/>
            </a:prstGeom>
          </p:spPr>
        </p:pic>
        <p:sp>
          <p:nvSpPr>
            <p:cNvPr id="80" name="TextBox 79"/>
            <p:cNvSpPr txBox="1"/>
            <p:nvPr/>
          </p:nvSpPr>
          <p:spPr>
            <a:xfrm>
              <a:off x="8160101" y="5648213"/>
              <a:ext cx="2497014"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smtClean="0">
                  <a:latin typeface="Segoe UI Light" panose="020B0502040204020203" pitchFamily="34" charset="0"/>
                  <a:ea typeface="Arial Unicode MS" pitchFamily="34" charset="-128"/>
                  <a:cs typeface="Arial Unicode MS" pitchFamily="34" charset="-128"/>
                </a:rPr>
                <a:t>Source: Twitter</a:t>
              </a:r>
              <a:endParaRPr lang="en-US" sz="800" kern="0" dirty="0">
                <a:latin typeface="Segoe UI Light" panose="020B0502040204020203" pitchFamily="34" charset="0"/>
                <a:ea typeface="Arial Unicode MS" pitchFamily="34" charset="-128"/>
                <a:cs typeface="Arial Unicode MS" pitchFamily="34" charset="-128"/>
              </a:endParaRPr>
            </a:p>
          </p:txBody>
        </p:sp>
      </p:grpSp>
      <p:pic>
        <p:nvPicPr>
          <p:cNvPr id="82" name="Picture 81"/>
          <p:cNvPicPr>
            <a:picLocks noChangeAspect="1"/>
          </p:cNvPicPr>
          <p:nvPr/>
        </p:nvPicPr>
        <p:blipFill>
          <a:blip r:embed="rId13"/>
          <a:stretch>
            <a:fillRect/>
          </a:stretch>
        </p:blipFill>
        <p:spPr>
          <a:xfrm>
            <a:off x="10036646" y="5303285"/>
            <a:ext cx="229984" cy="229984"/>
          </a:xfrm>
          <a:prstGeom prst="rect">
            <a:avLst/>
          </a:prstGeom>
        </p:spPr>
      </p:pic>
      <p:pic>
        <p:nvPicPr>
          <p:cNvPr id="83" name="Picture 82"/>
          <p:cNvPicPr>
            <a:picLocks noChangeAspect="1"/>
          </p:cNvPicPr>
          <p:nvPr/>
        </p:nvPicPr>
        <p:blipFill>
          <a:blip r:embed="rId14"/>
          <a:stretch>
            <a:fillRect/>
          </a:stretch>
        </p:blipFill>
        <p:spPr>
          <a:xfrm>
            <a:off x="10329299" y="5358295"/>
            <a:ext cx="151442" cy="151442"/>
          </a:xfrm>
          <a:prstGeom prst="rect">
            <a:avLst/>
          </a:prstGeom>
        </p:spPr>
      </p:pic>
      <p:grpSp>
        <p:nvGrpSpPr>
          <p:cNvPr id="2055" name="Group 2054"/>
          <p:cNvGrpSpPr/>
          <p:nvPr/>
        </p:nvGrpSpPr>
        <p:grpSpPr>
          <a:xfrm>
            <a:off x="10373861" y="5398768"/>
            <a:ext cx="300082" cy="230832"/>
            <a:chOff x="383713" y="1835857"/>
            <a:chExt cx="300082" cy="230832"/>
          </a:xfrm>
        </p:grpSpPr>
        <p:sp>
          <p:nvSpPr>
            <p:cNvPr id="2052" name="TextBox 2051"/>
            <p:cNvSpPr txBox="1"/>
            <p:nvPr/>
          </p:nvSpPr>
          <p:spPr>
            <a:xfrm>
              <a:off x="457314" y="1852279"/>
              <a:ext cx="164875" cy="184957"/>
            </a:xfrm>
            <a:prstGeom prst="ellipse">
              <a:avLst/>
            </a:prstGeom>
            <a:solidFill>
              <a:schemeClr val="accent2"/>
            </a:solidFill>
          </p:spPr>
          <p:txBody>
            <a:bodyPr wrap="square" rtlCol="0">
              <a:spAutoFit/>
            </a:bodyPr>
            <a:lstStyle/>
            <a:p>
              <a:endParaRPr lang="en-US" sz="1000" dirty="0">
                <a:solidFill>
                  <a:schemeClr val="bg1"/>
                </a:solidFill>
              </a:endParaRPr>
            </a:p>
          </p:txBody>
        </p:sp>
        <p:sp>
          <p:nvSpPr>
            <p:cNvPr id="2053" name="Rectangle 2052"/>
            <p:cNvSpPr/>
            <p:nvPr/>
          </p:nvSpPr>
          <p:spPr>
            <a:xfrm>
              <a:off x="383713" y="1835857"/>
              <a:ext cx="300082" cy="230832"/>
            </a:xfrm>
            <a:prstGeom prst="rect">
              <a:avLst/>
            </a:prstGeom>
          </p:spPr>
          <p:txBody>
            <a:bodyPr wrap="none">
              <a:spAutoFit/>
            </a:bodyPr>
            <a:lstStyle/>
            <a:p>
              <a:r>
                <a:rPr lang="en-US" sz="900" dirty="0">
                  <a:solidFill>
                    <a:schemeClr val="bg1"/>
                  </a:solidFill>
                </a:rPr>
                <a:t>12</a:t>
              </a:r>
              <a:endParaRPr lang="en-US" sz="900" dirty="0">
                <a:solidFill>
                  <a:schemeClr val="bg1"/>
                </a:solidFill>
              </a:endParaRPr>
            </a:p>
          </p:txBody>
        </p:sp>
      </p:grpSp>
    </p:spTree>
    <p:extLst>
      <p:ext uri="{BB962C8B-B14F-4D97-AF65-F5344CB8AC3E}">
        <p14:creationId xmlns:p14="http://schemas.microsoft.com/office/powerpoint/2010/main" val="5541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Perspectives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66</a:t>
            </a:fld>
            <a:endParaRPr lang="en-US" dirty="0"/>
          </a:p>
        </p:txBody>
      </p:sp>
      <p:sp>
        <p:nvSpPr>
          <p:cNvPr id="12" name="TextBox 11"/>
          <p:cNvSpPr txBox="1"/>
          <p:nvPr/>
        </p:nvSpPr>
        <p:spPr>
          <a:xfrm>
            <a:off x="212520" y="1268083"/>
            <a:ext cx="11049449" cy="5262979"/>
          </a:xfrm>
          <a:prstGeom prst="rect">
            <a:avLst/>
          </a:prstGeom>
          <a:noFill/>
        </p:spPr>
        <p:txBody>
          <a:bodyPr wrap="square" rtlCol="0">
            <a:spAutoFit/>
          </a:bodyPr>
          <a:lstStyle/>
          <a:p>
            <a:pPr marL="342900" indent="-342900">
              <a:buFont typeface="Arial" charset="0"/>
              <a:buChar char="•"/>
            </a:pPr>
            <a:r>
              <a:rPr lang="en-US" sz="2400" b="1" dirty="0">
                <a:latin typeface="+mj-lt"/>
              </a:rPr>
              <a:t>Data Profile </a:t>
            </a:r>
            <a:r>
              <a:rPr lang="en-US" sz="2400" b="1" dirty="0" smtClean="0">
                <a:latin typeface="+mj-lt"/>
              </a:rPr>
              <a:t>Representation</a:t>
            </a:r>
          </a:p>
          <a:p>
            <a:pPr marL="800100" lvl="1" indent="-342900">
              <a:buFont typeface="Arial" charset="0"/>
              <a:buChar char="•"/>
            </a:pPr>
            <a:r>
              <a:rPr lang="en-US" sz="2400" dirty="0" smtClean="0">
                <a:latin typeface="+mj-lt"/>
              </a:rPr>
              <a:t>HDL as an ontology</a:t>
            </a:r>
          </a:p>
          <a:p>
            <a:pPr marL="800100" lvl="1" indent="-342900">
              <a:buFont typeface="Arial" charset="0"/>
              <a:buChar char="•"/>
            </a:pPr>
            <a:r>
              <a:rPr lang="en-US" sz="2400" dirty="0">
                <a:latin typeface="+mj-lt"/>
              </a:rPr>
              <a:t>Extend HDL </a:t>
            </a:r>
            <a:r>
              <a:rPr lang="en-US" sz="2400" dirty="0" smtClean="0">
                <a:latin typeface="+mj-lt"/>
              </a:rPr>
              <a:t>with a </a:t>
            </a:r>
            <a:r>
              <a:rPr lang="en-US" sz="2400" dirty="0">
                <a:latin typeface="+mj-lt"/>
              </a:rPr>
              <a:t>set of enumerations as values to ensure a unified fine-grained representation of a </a:t>
            </a:r>
            <a:r>
              <a:rPr lang="en-US" sz="2400" dirty="0" smtClean="0">
                <a:latin typeface="+mj-lt"/>
              </a:rPr>
              <a:t>dataset</a:t>
            </a:r>
          </a:p>
          <a:p>
            <a:pPr marL="800100" lvl="1" indent="-342900">
              <a:buFont typeface="Arial" charset="0"/>
              <a:buChar char="•"/>
            </a:pPr>
            <a:r>
              <a:rPr lang="en-US" sz="2400" dirty="0">
                <a:latin typeface="+mj-lt"/>
              </a:rPr>
              <a:t>P</a:t>
            </a:r>
            <a:r>
              <a:rPr lang="en-US" sz="2400" dirty="0" smtClean="0">
                <a:latin typeface="+mj-lt"/>
              </a:rPr>
              <a:t>resent mappings </a:t>
            </a:r>
            <a:r>
              <a:rPr lang="en-US" sz="2400" dirty="0">
                <a:latin typeface="+mj-lt"/>
              </a:rPr>
              <a:t>in a machine readable format will allow various </a:t>
            </a:r>
            <a:r>
              <a:rPr lang="en-US" sz="2400" dirty="0" smtClean="0">
                <a:latin typeface="+mj-lt"/>
              </a:rPr>
              <a:t>tools to </a:t>
            </a:r>
            <a:r>
              <a:rPr lang="en-US" sz="2400" dirty="0">
                <a:latin typeface="+mj-lt"/>
              </a:rPr>
              <a:t>use it</a:t>
            </a:r>
            <a:endParaRPr lang="en-US" sz="2400" dirty="0" smtClean="0">
              <a:latin typeface="+mj-lt"/>
            </a:endParaRPr>
          </a:p>
          <a:p>
            <a:pPr marL="800100" lvl="1" indent="-342900">
              <a:buFont typeface="Arial" charset="0"/>
              <a:buChar char="•"/>
            </a:pPr>
            <a:endParaRPr lang="en-US" sz="2400" b="1" dirty="0">
              <a:latin typeface="+mj-lt"/>
            </a:endParaRPr>
          </a:p>
          <a:p>
            <a:pPr marL="342900" indent="-342900">
              <a:buFont typeface="Arial" charset="0"/>
              <a:buChar char="•"/>
            </a:pPr>
            <a:r>
              <a:rPr lang="en-US" sz="2400" b="1" dirty="0">
                <a:latin typeface="+mj-lt"/>
              </a:rPr>
              <a:t>Automatic Dataset </a:t>
            </a:r>
            <a:r>
              <a:rPr lang="en-US" sz="2400" b="1" dirty="0" smtClean="0">
                <a:latin typeface="+mj-lt"/>
              </a:rPr>
              <a:t>Profiling</a:t>
            </a:r>
          </a:p>
          <a:p>
            <a:pPr marL="800100" lvl="1" indent="-342900">
              <a:buFont typeface="Arial" charset="0"/>
              <a:buChar char="•"/>
            </a:pPr>
            <a:r>
              <a:rPr lang="en-US" sz="2400" dirty="0" smtClean="0">
                <a:latin typeface="+mj-lt"/>
              </a:rPr>
              <a:t>Integrating statistical </a:t>
            </a:r>
            <a:r>
              <a:rPr lang="en-US" sz="2400" dirty="0">
                <a:latin typeface="+mj-lt"/>
              </a:rPr>
              <a:t>and topical profilers </a:t>
            </a:r>
            <a:r>
              <a:rPr lang="en-US" sz="2400" dirty="0" smtClean="0">
                <a:latin typeface="+mj-lt"/>
              </a:rPr>
              <a:t>to allow generation </a:t>
            </a:r>
            <a:r>
              <a:rPr lang="en-US" sz="2400" dirty="0">
                <a:latin typeface="+mj-lt"/>
              </a:rPr>
              <a:t>of full comprehensive </a:t>
            </a:r>
            <a:r>
              <a:rPr lang="en-US" sz="2400" dirty="0" smtClean="0">
                <a:latin typeface="+mj-lt"/>
              </a:rPr>
              <a:t>profiles</a:t>
            </a:r>
          </a:p>
          <a:p>
            <a:pPr marL="800100" lvl="1" indent="-342900">
              <a:buFont typeface="Arial" charset="0"/>
              <a:buChar char="•"/>
            </a:pPr>
            <a:r>
              <a:rPr lang="en-US" sz="2400" dirty="0">
                <a:latin typeface="+mj-lt"/>
              </a:rPr>
              <a:t>E</a:t>
            </a:r>
            <a:r>
              <a:rPr lang="en-US" sz="2400" dirty="0" smtClean="0">
                <a:latin typeface="+mj-lt"/>
              </a:rPr>
              <a:t>xtend </a:t>
            </a:r>
            <a:r>
              <a:rPr lang="en-US" sz="2400" dirty="0">
                <a:latin typeface="+mj-lt"/>
              </a:rPr>
              <a:t>Roomba to be able to run over other data portal types like DKAN or </a:t>
            </a:r>
            <a:r>
              <a:rPr lang="en-US" sz="2400" dirty="0" err="1" smtClean="0">
                <a:latin typeface="+mj-lt"/>
              </a:rPr>
              <a:t>Socrata</a:t>
            </a:r>
            <a:endParaRPr lang="en-US" sz="2400" dirty="0" smtClean="0">
              <a:latin typeface="+mj-lt"/>
            </a:endParaRPr>
          </a:p>
          <a:p>
            <a:pPr marL="800100" lvl="1" indent="-342900">
              <a:buFont typeface="Arial" charset="0"/>
              <a:buChar char="•"/>
            </a:pPr>
            <a:r>
              <a:rPr lang="en-US" sz="2400" dirty="0">
                <a:latin typeface="+mj-lt"/>
              </a:rPr>
              <a:t>Add the ability to correct the rest of the metadata either automatically or through intuitive manually-driven interfaces</a:t>
            </a:r>
            <a:endParaRPr lang="en-US" sz="2400" dirty="0" smtClean="0">
              <a:latin typeface="+mj-lt"/>
            </a:endParaRPr>
          </a:p>
          <a:p>
            <a:pPr marL="800100" lvl="1" indent="-342900">
              <a:buFont typeface="Arial" charset="0"/>
              <a:buChar char="•"/>
            </a:pPr>
            <a:endParaRPr lang="en-US" sz="2400" b="1" dirty="0" smtClean="0">
              <a:latin typeface="+mj-lt"/>
            </a:endParaRPr>
          </a:p>
        </p:txBody>
      </p:sp>
    </p:spTree>
    <p:extLst>
      <p:ext uri="{BB962C8B-B14F-4D97-AF65-F5344CB8AC3E}">
        <p14:creationId xmlns:p14="http://schemas.microsoft.com/office/powerpoint/2010/main" val="356234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Perspectives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67</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a:latin typeface="+mj-lt"/>
              </a:rPr>
              <a:t>Objective Linked Data </a:t>
            </a:r>
            <a:r>
              <a:rPr lang="en-US" sz="2400" b="1" dirty="0" smtClean="0">
                <a:latin typeface="+mj-lt"/>
              </a:rPr>
              <a:t>Quality</a:t>
            </a:r>
          </a:p>
          <a:p>
            <a:pPr marL="800100" lvl="1" indent="-342900">
              <a:buFont typeface="Arial" charset="0"/>
              <a:buChar char="•"/>
            </a:pPr>
            <a:r>
              <a:rPr lang="en-US" sz="2400" dirty="0" smtClean="0">
                <a:latin typeface="+mj-lt"/>
              </a:rPr>
              <a:t>Integrate </a:t>
            </a:r>
            <a:r>
              <a:rPr lang="en-US" sz="2400" dirty="0">
                <a:latin typeface="+mj-lt"/>
              </a:rPr>
              <a:t>tools assessing models quality in addition to syntactic </a:t>
            </a:r>
            <a:r>
              <a:rPr lang="en-US" sz="2400" dirty="0" smtClean="0">
                <a:latin typeface="+mj-lt"/>
              </a:rPr>
              <a:t>checkers</a:t>
            </a:r>
          </a:p>
          <a:p>
            <a:pPr marL="800100" lvl="1" indent="-342900">
              <a:buFont typeface="Arial" charset="0"/>
              <a:buChar char="•"/>
            </a:pPr>
            <a:r>
              <a:rPr lang="en-US" sz="2400" dirty="0" smtClean="0">
                <a:latin typeface="+mj-lt"/>
              </a:rPr>
              <a:t>Suggest </a:t>
            </a:r>
            <a:r>
              <a:rPr lang="en-US" sz="2400" dirty="0">
                <a:latin typeface="+mj-lt"/>
              </a:rPr>
              <a:t>weights to those indicators which will result in a more objective quality calculation process</a:t>
            </a:r>
            <a:r>
              <a:rPr lang="en-US" sz="2400" dirty="0" smtClean="0">
                <a:latin typeface="+mj-lt"/>
              </a:rPr>
              <a:t>	</a:t>
            </a:r>
          </a:p>
          <a:p>
            <a:pPr marL="800100" lvl="1" indent="-342900">
              <a:buFont typeface="Arial" charset="0"/>
              <a:buChar char="•"/>
            </a:pPr>
            <a:endParaRPr lang="en-US" sz="2400" b="1" dirty="0">
              <a:latin typeface="+mj-lt"/>
            </a:endParaRPr>
          </a:p>
          <a:p>
            <a:pPr marL="342900" indent="-342900">
              <a:buFont typeface="Arial" charset="0"/>
              <a:buChar char="•"/>
            </a:pPr>
            <a:r>
              <a:rPr lang="en-US" sz="2400" b="1" dirty="0">
                <a:latin typeface="+mj-lt"/>
              </a:rPr>
              <a:t>Enterprise Data </a:t>
            </a:r>
            <a:r>
              <a:rPr lang="en-US" sz="2400" b="1" dirty="0" smtClean="0">
                <a:latin typeface="+mj-lt"/>
              </a:rPr>
              <a:t>Integration</a:t>
            </a:r>
          </a:p>
          <a:p>
            <a:pPr marL="800100" lvl="1" indent="-342900">
              <a:buFont typeface="Arial" charset="0"/>
              <a:buChar char="•"/>
            </a:pPr>
            <a:r>
              <a:rPr lang="en-US" sz="2400" dirty="0">
                <a:latin typeface="+mj-lt"/>
              </a:rPr>
              <a:t>Integrating additional linked open data sources of semantic types such as </a:t>
            </a:r>
            <a:r>
              <a:rPr lang="en-US" sz="2400" dirty="0" smtClean="0">
                <a:latin typeface="+mj-lt"/>
              </a:rPr>
              <a:t>YAGO</a:t>
            </a:r>
          </a:p>
          <a:p>
            <a:pPr marL="800100" lvl="1" indent="-342900">
              <a:buFont typeface="Arial" charset="0"/>
              <a:buChar char="•"/>
            </a:pPr>
            <a:r>
              <a:rPr lang="en-US" sz="2400" dirty="0" smtClean="0">
                <a:latin typeface="+mj-lt"/>
              </a:rPr>
              <a:t>Better evaluation of the Knowledge Graph scraper with an enhanced survey</a:t>
            </a:r>
          </a:p>
          <a:p>
            <a:pPr marL="800100" lvl="1" indent="-342900">
              <a:buFont typeface="Arial" charset="0"/>
              <a:buChar char="•"/>
            </a:pPr>
            <a:r>
              <a:rPr lang="en-US" sz="2400" dirty="0" smtClean="0">
                <a:latin typeface="+mj-lt"/>
              </a:rPr>
              <a:t>Evaluate </a:t>
            </a:r>
            <a:r>
              <a:rPr lang="en-US" sz="2400" dirty="0">
                <a:latin typeface="+mj-lt"/>
              </a:rPr>
              <a:t>our matching results against instance-based ontology alignment </a:t>
            </a:r>
            <a:r>
              <a:rPr lang="en-US" sz="2400" dirty="0" smtClean="0">
                <a:latin typeface="+mj-lt"/>
              </a:rPr>
              <a:t>benchmarks</a:t>
            </a:r>
          </a:p>
        </p:txBody>
      </p:sp>
    </p:spTree>
    <p:extLst>
      <p:ext uri="{BB962C8B-B14F-4D97-AF65-F5344CB8AC3E}">
        <p14:creationId xmlns:p14="http://schemas.microsoft.com/office/powerpoint/2010/main" val="2653255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68</a:t>
            </a:fld>
            <a:endParaRPr lang="en-US" dirty="0"/>
          </a:p>
        </p:txBody>
      </p:sp>
      <p:sp>
        <p:nvSpPr>
          <p:cNvPr id="12" name="TextBox 11"/>
          <p:cNvSpPr txBox="1"/>
          <p:nvPr/>
        </p:nvSpPr>
        <p:spPr>
          <a:xfrm>
            <a:off x="212520" y="1042829"/>
            <a:ext cx="11049449" cy="4893647"/>
          </a:xfrm>
          <a:prstGeom prst="rect">
            <a:avLst/>
          </a:prstGeom>
          <a:noFill/>
        </p:spPr>
        <p:txBody>
          <a:bodyPr wrap="square" rtlCol="0">
            <a:spAutoFit/>
          </a:bodyPr>
          <a:lstStyle/>
          <a:p>
            <a:r>
              <a:rPr lang="en-US" sz="2000" b="1" dirty="0" smtClean="0">
                <a:latin typeface="+mj-lt"/>
              </a:rPr>
              <a:t>Journals</a:t>
            </a:r>
            <a:endParaRPr lang="en-US" b="1" dirty="0" smtClean="0">
              <a:latin typeface="+mj-lt"/>
            </a:endParaRPr>
          </a:p>
          <a:p>
            <a:endParaRPr lang="en-US" b="1" dirty="0" smtClean="0">
              <a:latin typeface="+mj-lt"/>
            </a:endParaRPr>
          </a:p>
          <a:p>
            <a:pPr marL="800100" lvl="1" indent="-342900">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Towards An Objective Assessment Framework for Linked Data Quality. International Journal On Semantic Web and Information Systems, </a:t>
            </a:r>
            <a:r>
              <a:rPr lang="en-US" dirty="0" smtClean="0">
                <a:latin typeface="+mj-lt"/>
              </a:rPr>
              <a:t>Minor revision, 2015</a:t>
            </a:r>
          </a:p>
          <a:p>
            <a:pPr marL="800100" lvl="1" indent="-342900">
              <a:buFont typeface="Arial" charset="0"/>
              <a:buChar char="•"/>
            </a:pPr>
            <a:endParaRPr lang="en-US" dirty="0" smtClean="0">
              <a:latin typeface="+mj-lt"/>
            </a:endParaRPr>
          </a:p>
          <a:p>
            <a:r>
              <a:rPr lang="en-US" sz="2000" b="1" dirty="0" smtClean="0">
                <a:latin typeface="+mj-lt"/>
              </a:rPr>
              <a:t>Conferences</a:t>
            </a:r>
            <a:r>
              <a:rPr lang="en-US" b="1" dirty="0" smtClean="0">
                <a:latin typeface="+mj-lt"/>
              </a:rPr>
              <a:t>	</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Automatic Validation, Correction and Generation of Dataset Metadata - Enhancing Dataset Search and Spam Detection. In 24th International World Wide Web Conference (WWW 2015), Demo Track, May 2015, Florence, </a:t>
            </a:r>
            <a:r>
              <a:rPr lang="en-US" dirty="0" smtClean="0">
                <a:latin typeface="+mj-lt"/>
              </a:rPr>
              <a:t>Italy</a:t>
            </a:r>
          </a:p>
          <a:p>
            <a:pPr marL="800100" lvl="1" indent="-342900">
              <a:spcBef>
                <a:spcPts val="600"/>
              </a:spcBef>
              <a:buFont typeface="Arial" charset="0"/>
              <a:buChar char="•"/>
            </a:pPr>
            <a:r>
              <a:rPr lang="en-US" b="1" u="sng" dirty="0" smtClean="0">
                <a:latin typeface="+mj-lt"/>
              </a:rPr>
              <a:t>Ahmad </a:t>
            </a:r>
            <a:r>
              <a:rPr lang="en-US" b="1" u="sng" dirty="0">
                <a:latin typeface="+mj-lt"/>
              </a:rPr>
              <a:t>Assaf, </a:t>
            </a:r>
            <a:r>
              <a:rPr lang="en-US" dirty="0" err="1">
                <a:latin typeface="+mj-lt"/>
              </a:rPr>
              <a:t>Ghislain</a:t>
            </a:r>
            <a:r>
              <a:rPr lang="en-US" dirty="0">
                <a:latin typeface="+mj-lt"/>
              </a:rPr>
              <a:t> </a:t>
            </a:r>
            <a:r>
              <a:rPr lang="en-US" dirty="0" err="1">
                <a:latin typeface="+mj-lt"/>
              </a:rPr>
              <a:t>Atemezing</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Elena </a:t>
            </a:r>
            <a:r>
              <a:rPr lang="en-US" dirty="0" err="1">
                <a:latin typeface="+mj-lt"/>
              </a:rPr>
              <a:t>Cabrio</a:t>
            </a:r>
            <a:r>
              <a:rPr lang="en-US" dirty="0">
                <a:latin typeface="+mj-lt"/>
              </a:rPr>
              <a:t>: What are the important properties of an entity? Comparing users and knowledge graph point of view. In 11th Extended Semantic Web Conference (ESWC 2014), Demo Track, May 2014, Heraklion, </a:t>
            </a:r>
            <a:r>
              <a:rPr lang="en-US" dirty="0" smtClean="0">
                <a:latin typeface="+mj-lt"/>
              </a:rPr>
              <a:t>Crete</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SNARC - An Approach for Aggregating and Recommending Contextualized Social Content. In 10th Extended Semantic Web Conference (ESWC 2013), </a:t>
            </a:r>
            <a:r>
              <a:rPr lang="en-US" dirty="0" err="1">
                <a:latin typeface="+mj-lt"/>
              </a:rPr>
              <a:t>Sattelite</a:t>
            </a:r>
            <a:r>
              <a:rPr lang="en-US" dirty="0">
                <a:latin typeface="+mj-lt"/>
              </a:rPr>
              <a:t> Events, May 2013, Montpellier, France. </a:t>
            </a:r>
            <a:endParaRPr lang="en-US" dirty="0" smtClean="0">
              <a:latin typeface="+mj-lt"/>
            </a:endParaRPr>
          </a:p>
          <a:p>
            <a:pPr marL="1257300" lvl="2" indent="-342900">
              <a:spcBef>
                <a:spcPts val="600"/>
              </a:spcBef>
              <a:buFont typeface="Arial" charset="0"/>
              <a:buChar char="•"/>
            </a:pPr>
            <a:r>
              <a:rPr lang="en-US" b="1" dirty="0" smtClean="0">
                <a:latin typeface="+mj-lt"/>
              </a:rPr>
              <a:t>1st </a:t>
            </a:r>
            <a:r>
              <a:rPr lang="en-US" b="1" dirty="0">
                <a:latin typeface="+mj-lt"/>
              </a:rPr>
              <a:t>Prize Winner of the AI Mashup </a:t>
            </a:r>
            <a:r>
              <a:rPr lang="en-US" b="1" dirty="0" smtClean="0">
                <a:latin typeface="+mj-lt"/>
              </a:rPr>
              <a:t>Challenge</a:t>
            </a:r>
          </a:p>
        </p:txBody>
      </p:sp>
      <p:pic>
        <p:nvPicPr>
          <p:cNvPr id="13" name="Picture 12"/>
          <p:cNvPicPr>
            <a:picLocks noChangeAspect="1"/>
          </p:cNvPicPr>
          <p:nvPr/>
        </p:nvPicPr>
        <p:blipFill>
          <a:blip r:embed="rId4"/>
          <a:stretch>
            <a:fillRect/>
          </a:stretch>
        </p:blipFill>
        <p:spPr>
          <a:xfrm flipH="1">
            <a:off x="1099867" y="5566979"/>
            <a:ext cx="343619" cy="343619"/>
          </a:xfrm>
          <a:prstGeom prst="rect">
            <a:avLst/>
          </a:prstGeom>
        </p:spPr>
      </p:pic>
    </p:spTree>
    <p:extLst>
      <p:ext uri="{BB962C8B-B14F-4D97-AF65-F5344CB8AC3E}">
        <p14:creationId xmlns:p14="http://schemas.microsoft.com/office/powerpoint/2010/main" val="2082076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69</a:t>
            </a:fld>
            <a:endParaRPr lang="en-US" dirty="0"/>
          </a:p>
        </p:txBody>
      </p:sp>
      <p:sp>
        <p:nvSpPr>
          <p:cNvPr id="12" name="TextBox 11"/>
          <p:cNvSpPr txBox="1"/>
          <p:nvPr/>
        </p:nvSpPr>
        <p:spPr>
          <a:xfrm>
            <a:off x="212520" y="872155"/>
            <a:ext cx="11049449" cy="5770811"/>
          </a:xfrm>
          <a:prstGeom prst="rect">
            <a:avLst/>
          </a:prstGeom>
          <a:noFill/>
        </p:spPr>
        <p:txBody>
          <a:bodyPr wrap="square" rtlCol="0">
            <a:spAutoFit/>
          </a:bodyPr>
          <a:lstStyle/>
          <a:p>
            <a:pPr>
              <a:spcBef>
                <a:spcPts val="600"/>
              </a:spcBef>
            </a:pPr>
            <a:r>
              <a:rPr lang="en-US" sz="2000" b="1" dirty="0" smtClean="0">
                <a:latin typeface="+mj-lt"/>
              </a:rPr>
              <a:t>Workshops</a:t>
            </a:r>
            <a:endParaRPr lang="en-US" b="1" dirty="0" smtClean="0">
              <a:latin typeface="+mj-lt"/>
            </a:endParaRPr>
          </a:p>
          <a:p>
            <a:pPr>
              <a:spcBef>
                <a:spcPts val="600"/>
              </a:spcBef>
            </a:pPr>
            <a:endParaRPr lang="en-US" b="1" dirty="0" smtClean="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What's up LOD Cloud - Observing The State of Linked Open Data Cloud Metadata. In 2nd Workshop on Linked Data Quality (LDQ), May 2015, </a:t>
            </a:r>
            <a:r>
              <a:rPr lang="en-US" dirty="0" err="1">
                <a:latin typeface="+mj-lt"/>
              </a:rPr>
              <a:t>Portoroz</a:t>
            </a:r>
            <a:r>
              <a:rPr lang="en-US" dirty="0">
                <a:latin typeface="+mj-lt"/>
              </a:rPr>
              <a:t>, </a:t>
            </a:r>
            <a:r>
              <a:rPr lang="en-US" dirty="0" smtClean="0">
                <a:latin typeface="+mj-lt"/>
              </a:rPr>
              <a:t>Slovenia</a:t>
            </a:r>
          </a:p>
          <a:p>
            <a:pPr marL="1257300" lvl="2" indent="-342900">
              <a:spcBef>
                <a:spcPts val="600"/>
              </a:spcBef>
              <a:buFont typeface="Arial" charset="0"/>
              <a:buChar char="•"/>
            </a:pPr>
            <a:r>
              <a:rPr lang="en-US" dirty="0"/>
              <a:t>Best paper </a:t>
            </a:r>
            <a:r>
              <a:rPr lang="en-US" dirty="0" smtClean="0"/>
              <a:t>award</a:t>
            </a:r>
            <a:endParaRPr lang="en-US" dirty="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HDL - Towards A Harmonized Dataset Model for Open Data Portals.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An Extensible Framework to Validate and Build Dataset Profiles.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 </a:t>
            </a:r>
            <a:endParaRPr lang="en-US" dirty="0" smtClean="0">
              <a:latin typeface="+mj-lt"/>
            </a:endParaRPr>
          </a:p>
          <a:p>
            <a:pPr marL="1257300" lvl="2" indent="-342900">
              <a:spcBef>
                <a:spcPts val="600"/>
              </a:spcBef>
              <a:buFont typeface="Arial" charset="0"/>
              <a:buChar char="•"/>
            </a:pPr>
            <a:r>
              <a:rPr lang="en-US" b="1" dirty="0" smtClean="0">
                <a:latin typeface="+mj-lt"/>
              </a:rPr>
              <a:t>Best </a:t>
            </a:r>
            <a:r>
              <a:rPr lang="en-US" b="1" dirty="0">
                <a:latin typeface="+mj-lt"/>
              </a:rPr>
              <a:t>paper award</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Data Quality Principles in the Semantic Web. In International Workshop on Data Quality Management and Semantic Technologies (DQMST), July 2012, Palermo, Italy</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Eldad</a:t>
            </a:r>
            <a:r>
              <a:rPr lang="en-US" dirty="0">
                <a:latin typeface="+mj-lt"/>
              </a:rPr>
              <a:t> </a:t>
            </a:r>
            <a:r>
              <a:rPr lang="en-US" dirty="0" err="1">
                <a:latin typeface="+mj-lt"/>
              </a:rPr>
              <a:t>Louw</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t>
            </a:r>
            <a:r>
              <a:rPr lang="en-US" dirty="0" err="1">
                <a:latin typeface="+mj-lt"/>
              </a:rPr>
              <a:t>Corentin</a:t>
            </a:r>
            <a:r>
              <a:rPr lang="en-US" dirty="0">
                <a:latin typeface="+mj-lt"/>
              </a:rPr>
              <a:t> </a:t>
            </a:r>
            <a:r>
              <a:rPr lang="en-US" dirty="0" err="1">
                <a:latin typeface="+mj-lt"/>
              </a:rPr>
              <a:t>Follenfant</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David </a:t>
            </a:r>
            <a:r>
              <a:rPr lang="en-US" dirty="0" err="1">
                <a:latin typeface="+mj-lt"/>
              </a:rPr>
              <a:t>Trastour</a:t>
            </a:r>
            <a:r>
              <a:rPr lang="en-US" dirty="0">
                <a:latin typeface="+mj-lt"/>
              </a:rPr>
              <a:t>: RUBIX: a Framework for Improving Data Integration with Linked Data. In 1st International Workshop on Open Data (WOD), June 2012, Nantes, France.</a:t>
            </a:r>
          </a:p>
          <a:p>
            <a:pPr marL="800100" lvl="1" indent="-342900">
              <a:spcBef>
                <a:spcPts val="600"/>
              </a:spcBef>
              <a:buFont typeface="Arial" charset="0"/>
              <a:buChar char="•"/>
            </a:pPr>
            <a:endParaRPr lang="en-US" dirty="0"/>
          </a:p>
        </p:txBody>
      </p:sp>
      <p:pic>
        <p:nvPicPr>
          <p:cNvPr id="13" name="Picture 12"/>
          <p:cNvPicPr>
            <a:picLocks noChangeAspect="1"/>
          </p:cNvPicPr>
          <p:nvPr/>
        </p:nvPicPr>
        <p:blipFill>
          <a:blip r:embed="rId4"/>
          <a:stretch>
            <a:fillRect/>
          </a:stretch>
        </p:blipFill>
        <p:spPr>
          <a:xfrm flipH="1">
            <a:off x="1077579" y="4419463"/>
            <a:ext cx="343619" cy="343619"/>
          </a:xfrm>
          <a:prstGeom prst="rect">
            <a:avLst/>
          </a:prstGeom>
        </p:spPr>
      </p:pic>
      <p:pic>
        <p:nvPicPr>
          <p:cNvPr id="14" name="Picture 13"/>
          <p:cNvPicPr>
            <a:picLocks noChangeAspect="1"/>
          </p:cNvPicPr>
          <p:nvPr/>
        </p:nvPicPr>
        <p:blipFill>
          <a:blip r:embed="rId4"/>
          <a:stretch>
            <a:fillRect/>
          </a:stretch>
        </p:blipFill>
        <p:spPr>
          <a:xfrm flipH="1">
            <a:off x="1099866" y="2272717"/>
            <a:ext cx="343619" cy="343619"/>
          </a:xfrm>
          <a:prstGeom prst="rect">
            <a:avLst/>
          </a:prstGeom>
        </p:spPr>
      </p:pic>
    </p:spTree>
    <p:extLst>
      <p:ext uri="{BB962C8B-B14F-4D97-AF65-F5344CB8AC3E}">
        <p14:creationId xmlns:p14="http://schemas.microsoft.com/office/powerpoint/2010/main" val="29811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Use-case Scenario - Personas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p:cNvPicPr>
            <a:picLocks noChangeAspect="1"/>
          </p:cNvPicPr>
          <p:nvPr/>
        </p:nvPicPr>
        <p:blipFill>
          <a:blip r:embed="rId4"/>
          <a:stretch>
            <a:fillRect/>
          </a:stretch>
        </p:blipFill>
        <p:spPr>
          <a:xfrm>
            <a:off x="2321144" y="1356743"/>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8315416" y="1360318"/>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091157" y="2558149"/>
            <a:ext cx="1573957" cy="461665"/>
          </a:xfrm>
          <a:prstGeom prst="rect">
            <a:avLst/>
          </a:prstGeom>
          <a:noFill/>
        </p:spPr>
        <p:txBody>
          <a:bodyPr wrap="none" rtlCol="0">
            <a:spAutoFit/>
          </a:bodyPr>
          <a:lstStyle/>
          <a:p>
            <a:r>
              <a:rPr lang="en-US" sz="2400" b="1" dirty="0" smtClean="0">
                <a:latin typeface="+mj-lt"/>
              </a:rPr>
              <a:t>Dan </a:t>
            </a:r>
            <a:r>
              <a:rPr lang="en-US" sz="2400" dirty="0" smtClean="0">
                <a:solidFill>
                  <a:schemeClr val="bg1">
                    <a:lumMod val="50000"/>
                  </a:schemeClr>
                </a:solidFill>
                <a:latin typeface="+mj-lt"/>
              </a:rPr>
              <a:t>FERRY </a:t>
            </a:r>
            <a:endParaRPr lang="en-US" sz="2400" dirty="0">
              <a:solidFill>
                <a:schemeClr val="bg1">
                  <a:lumMod val="50000"/>
                </a:schemeClr>
              </a:solidFill>
              <a:latin typeface="+mj-lt"/>
            </a:endParaRPr>
          </a:p>
        </p:txBody>
      </p:sp>
      <p:sp>
        <p:nvSpPr>
          <p:cNvPr id="17" name="TextBox 16"/>
          <p:cNvSpPr txBox="1"/>
          <p:nvPr/>
        </p:nvSpPr>
        <p:spPr>
          <a:xfrm>
            <a:off x="8012374" y="2548988"/>
            <a:ext cx="1715534" cy="461665"/>
          </a:xfrm>
          <a:prstGeom prst="rect">
            <a:avLst/>
          </a:prstGeom>
          <a:noFill/>
        </p:spPr>
        <p:txBody>
          <a:bodyPr wrap="none" rtlCol="0">
            <a:spAutoFit/>
          </a:bodyPr>
          <a:lstStyle/>
          <a:p>
            <a:r>
              <a:rPr lang="en-US" sz="2400" b="1" dirty="0" smtClean="0">
                <a:latin typeface="+mj-lt"/>
              </a:rPr>
              <a:t>Paul </a:t>
            </a:r>
            <a:r>
              <a:rPr lang="en-US" sz="2400" dirty="0" smtClean="0">
                <a:solidFill>
                  <a:schemeClr val="bg1">
                    <a:lumMod val="50000"/>
                  </a:schemeClr>
                </a:solidFill>
                <a:latin typeface="+mj-lt"/>
              </a:rPr>
              <a:t>PARKER</a:t>
            </a:r>
            <a:endParaRPr lang="en-US" sz="2400" dirty="0">
              <a:solidFill>
                <a:schemeClr val="bg1">
                  <a:lumMod val="50000"/>
                </a:schemeClr>
              </a:solidFill>
              <a:latin typeface="+mj-lt"/>
            </a:endParaRPr>
          </a:p>
        </p:txBody>
      </p:sp>
      <p:sp>
        <p:nvSpPr>
          <p:cNvPr id="33" name="TextBox 32"/>
          <p:cNvSpPr txBox="1"/>
          <p:nvPr/>
        </p:nvSpPr>
        <p:spPr>
          <a:xfrm>
            <a:off x="2268072" y="3823313"/>
            <a:ext cx="1207382" cy="338554"/>
          </a:xfrm>
          <a:prstGeom prst="rect">
            <a:avLst/>
          </a:prstGeom>
          <a:noFill/>
        </p:spPr>
        <p:txBody>
          <a:bodyPr wrap="none" rtlCol="0">
            <a:spAutoFit/>
          </a:bodyPr>
          <a:lstStyle/>
          <a:p>
            <a:r>
              <a:rPr lang="en-US" sz="1600" dirty="0" smtClean="0">
                <a:latin typeface="+mj-lt"/>
              </a:rPr>
              <a:t>Data Analyst</a:t>
            </a:r>
            <a:endParaRPr lang="en-US" sz="1600" dirty="0">
              <a:latin typeface="+mj-lt"/>
            </a:endParaRPr>
          </a:p>
        </p:txBody>
      </p:sp>
      <p:grpSp>
        <p:nvGrpSpPr>
          <p:cNvPr id="38" name="Group 37"/>
          <p:cNvGrpSpPr/>
          <p:nvPr/>
        </p:nvGrpSpPr>
        <p:grpSpPr>
          <a:xfrm>
            <a:off x="1207146" y="3256736"/>
            <a:ext cx="3433314" cy="380999"/>
            <a:chOff x="983411" y="3022471"/>
            <a:chExt cx="3433314" cy="380999"/>
          </a:xfrm>
        </p:grpSpPr>
        <p:grpSp>
          <p:nvGrpSpPr>
            <p:cNvPr id="29" name="Group 28"/>
            <p:cNvGrpSpPr/>
            <p:nvPr/>
          </p:nvGrpSpPr>
          <p:grpSpPr>
            <a:xfrm>
              <a:off x="2071530" y="3160146"/>
              <a:ext cx="1183325" cy="188606"/>
              <a:chOff x="2071530" y="3160146"/>
              <a:chExt cx="1183325" cy="188606"/>
            </a:xfrm>
          </p:grpSpPr>
          <p:pic>
            <p:nvPicPr>
              <p:cNvPr id="20" name="Picture 19"/>
              <p:cNvPicPr>
                <a:picLocks noChangeAspect="1"/>
              </p:cNvPicPr>
              <p:nvPr/>
            </p:nvPicPr>
            <p:blipFill>
              <a:blip r:embed="rId6">
                <a:duotone>
                  <a:schemeClr val="bg2">
                    <a:shade val="45000"/>
                    <a:satMod val="135000"/>
                  </a:schemeClr>
                  <a:prstClr val="white"/>
                </a:duotone>
              </a:blip>
              <a:stretch>
                <a:fillRect/>
              </a:stretch>
            </p:blipFill>
            <p:spPr>
              <a:xfrm>
                <a:off x="2456621" y="3160146"/>
                <a:ext cx="188606" cy="188606"/>
              </a:xfrm>
              <a:prstGeom prst="rect">
                <a:avLst/>
              </a:prstGeom>
            </p:spPr>
          </p:pic>
          <p:pic>
            <p:nvPicPr>
              <p:cNvPr id="21" name="Picture 20"/>
              <p:cNvPicPr>
                <a:picLocks noChangeAspect="1"/>
              </p:cNvPicPr>
              <p:nvPr/>
            </p:nvPicPr>
            <p:blipFill>
              <a:blip r:embed="rId7">
                <a:duotone>
                  <a:schemeClr val="bg2">
                    <a:shade val="45000"/>
                    <a:satMod val="135000"/>
                  </a:schemeClr>
                  <a:prstClr val="white"/>
                </a:duotone>
              </a:blip>
              <a:stretch>
                <a:fillRect/>
              </a:stretch>
            </p:blipFill>
            <p:spPr>
              <a:xfrm flipH="1">
                <a:off x="2071530" y="3172390"/>
                <a:ext cx="167736" cy="167736"/>
              </a:xfrm>
              <a:prstGeom prst="rect">
                <a:avLst/>
              </a:prstGeom>
            </p:spPr>
          </p:pic>
          <p:pic>
            <p:nvPicPr>
              <p:cNvPr id="22" name="Picture 21"/>
              <p:cNvPicPr>
                <a:picLocks noChangeAspect="1"/>
              </p:cNvPicPr>
              <p:nvPr/>
            </p:nvPicPr>
            <p:blipFill>
              <a:blip r:embed="rId8">
                <a:duotone>
                  <a:schemeClr val="bg2">
                    <a:shade val="45000"/>
                    <a:satMod val="135000"/>
                  </a:schemeClr>
                  <a:prstClr val="white"/>
                </a:duotone>
              </a:blip>
              <a:stretch>
                <a:fillRect/>
              </a:stretch>
            </p:blipFill>
            <p:spPr>
              <a:xfrm>
                <a:off x="2785660" y="3172390"/>
                <a:ext cx="160068" cy="160068"/>
              </a:xfrm>
              <a:prstGeom prst="rect">
                <a:avLst/>
              </a:prstGeom>
            </p:spPr>
          </p:pic>
          <p:pic>
            <p:nvPicPr>
              <p:cNvPr id="23" name="Picture 22"/>
              <p:cNvPicPr>
                <a:picLocks noChangeAspect="1"/>
              </p:cNvPicPr>
              <p:nvPr/>
            </p:nvPicPr>
            <p:blipFill>
              <a:blip r:embed="rId9">
                <a:duotone>
                  <a:schemeClr val="bg2">
                    <a:shade val="45000"/>
                    <a:satMod val="135000"/>
                  </a:schemeClr>
                  <a:prstClr val="white"/>
                </a:duotone>
              </a:blip>
              <a:stretch>
                <a:fillRect/>
              </a:stretch>
            </p:blipFill>
            <p:spPr>
              <a:xfrm>
                <a:off x="3086161" y="3172390"/>
                <a:ext cx="168694" cy="168694"/>
              </a:xfrm>
              <a:prstGeom prst="rect">
                <a:avLst/>
              </a:prstGeom>
            </p:spPr>
          </p:pic>
        </p:grpSp>
        <p:cxnSp>
          <p:nvCxnSpPr>
            <p:cNvPr id="31" name="Straight Connector 30"/>
            <p:cNvCxnSpPr/>
            <p:nvPr/>
          </p:nvCxnSpPr>
          <p:spPr>
            <a:xfrm>
              <a:off x="983411" y="3022471"/>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983411" y="3403470"/>
              <a:ext cx="343331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215509" y="3256736"/>
            <a:ext cx="3453473" cy="355121"/>
            <a:chOff x="7247787" y="3006709"/>
            <a:chExt cx="3453473" cy="355121"/>
          </a:xfrm>
        </p:grpSpPr>
        <p:grpSp>
          <p:nvGrpSpPr>
            <p:cNvPr id="28" name="Group 27"/>
            <p:cNvGrpSpPr/>
            <p:nvPr/>
          </p:nvGrpSpPr>
          <p:grpSpPr>
            <a:xfrm>
              <a:off x="8390747" y="3100105"/>
              <a:ext cx="959746" cy="189564"/>
              <a:chOff x="8300791" y="3086232"/>
              <a:chExt cx="959746" cy="189564"/>
            </a:xfrm>
          </p:grpSpPr>
          <p:pic>
            <p:nvPicPr>
              <p:cNvPr id="24" name="Picture 23"/>
              <p:cNvPicPr>
                <a:picLocks noChangeAspect="1"/>
              </p:cNvPicPr>
              <p:nvPr/>
            </p:nvPicPr>
            <p:blipFill>
              <a:blip r:embed="rId6">
                <a:duotone>
                  <a:schemeClr val="bg2">
                    <a:shade val="45000"/>
                    <a:satMod val="135000"/>
                  </a:schemeClr>
                  <a:prstClr val="white"/>
                </a:duotone>
              </a:blip>
              <a:stretch>
                <a:fillRect/>
              </a:stretch>
            </p:blipFill>
            <p:spPr>
              <a:xfrm>
                <a:off x="8685882" y="3086232"/>
                <a:ext cx="188606" cy="188606"/>
              </a:xfrm>
              <a:prstGeom prst="rect">
                <a:avLst/>
              </a:prstGeom>
            </p:spPr>
          </p:pic>
          <p:pic>
            <p:nvPicPr>
              <p:cNvPr id="25" name="Picture 24"/>
              <p:cNvPicPr>
                <a:picLocks noChangeAspect="1"/>
              </p:cNvPicPr>
              <p:nvPr/>
            </p:nvPicPr>
            <p:blipFill>
              <a:blip r:embed="rId7">
                <a:duotone>
                  <a:schemeClr val="bg2">
                    <a:shade val="45000"/>
                    <a:satMod val="135000"/>
                  </a:schemeClr>
                  <a:prstClr val="white"/>
                </a:duotone>
              </a:blip>
              <a:stretch>
                <a:fillRect/>
              </a:stretch>
            </p:blipFill>
            <p:spPr>
              <a:xfrm flipH="1">
                <a:off x="8300791" y="3107102"/>
                <a:ext cx="167736" cy="167736"/>
              </a:xfrm>
              <a:prstGeom prst="rect">
                <a:avLst/>
              </a:prstGeom>
            </p:spPr>
          </p:pic>
          <p:pic>
            <p:nvPicPr>
              <p:cNvPr id="27" name="Picture 26"/>
              <p:cNvPicPr>
                <a:picLocks noChangeAspect="1"/>
              </p:cNvPicPr>
              <p:nvPr/>
            </p:nvPicPr>
            <p:blipFill>
              <a:blip r:embed="rId9">
                <a:duotone>
                  <a:schemeClr val="bg2">
                    <a:shade val="45000"/>
                    <a:satMod val="135000"/>
                  </a:schemeClr>
                  <a:prstClr val="white"/>
                </a:duotone>
              </a:blip>
              <a:stretch>
                <a:fillRect/>
              </a:stretch>
            </p:blipFill>
            <p:spPr>
              <a:xfrm>
                <a:off x="9091843" y="3107102"/>
                <a:ext cx="168694" cy="168694"/>
              </a:xfrm>
              <a:prstGeom prst="rect">
                <a:avLst/>
              </a:prstGeom>
            </p:spPr>
          </p:pic>
        </p:grpSp>
        <p:cxnSp>
          <p:nvCxnSpPr>
            <p:cNvPr id="32" name="Straight Connector 31"/>
            <p:cNvCxnSpPr/>
            <p:nvPr/>
          </p:nvCxnSpPr>
          <p:spPr>
            <a:xfrm>
              <a:off x="7247787" y="3006709"/>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267946" y="3361830"/>
              <a:ext cx="3433314" cy="0"/>
            </a:xfrm>
            <a:prstGeom prst="line">
              <a:avLst/>
            </a:prstGeom>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7734028" y="3831394"/>
            <a:ext cx="2272225" cy="338554"/>
          </a:xfrm>
          <a:prstGeom prst="rect">
            <a:avLst/>
          </a:prstGeom>
          <a:noFill/>
        </p:spPr>
        <p:txBody>
          <a:bodyPr wrap="none" rtlCol="0">
            <a:spAutoFit/>
          </a:bodyPr>
          <a:lstStyle/>
          <a:p>
            <a:r>
              <a:rPr lang="en-US" sz="1600" dirty="0" smtClean="0">
                <a:latin typeface="+mj-lt"/>
              </a:rPr>
              <a:t>Data Portal Administrator</a:t>
            </a:r>
            <a:endParaRPr lang="en-US" sz="1600" dirty="0">
              <a:latin typeface="+mj-lt"/>
            </a:endParaRPr>
          </a:p>
        </p:txBody>
      </p:sp>
      <p:grpSp>
        <p:nvGrpSpPr>
          <p:cNvPr id="41" name="Group 40"/>
          <p:cNvGrpSpPr/>
          <p:nvPr/>
        </p:nvGrpSpPr>
        <p:grpSpPr>
          <a:xfrm>
            <a:off x="8343174" y="2968159"/>
            <a:ext cx="938461" cy="261610"/>
            <a:chOff x="7209570" y="4729626"/>
            <a:chExt cx="938461" cy="261610"/>
          </a:xfrm>
        </p:grpSpPr>
        <p:pic>
          <p:nvPicPr>
            <p:cNvPr id="37" name="Picture 36"/>
            <p:cNvPicPr>
              <a:picLocks noChangeAspect="1"/>
            </p:cNvPicPr>
            <p:nvPr/>
          </p:nvPicPr>
          <p:blipFill>
            <a:blip r:embed="rId10"/>
            <a:stretch>
              <a:fillRect/>
            </a:stretch>
          </p:blipFill>
          <p:spPr>
            <a:xfrm>
              <a:off x="7209570" y="4792806"/>
              <a:ext cx="141297" cy="141297"/>
            </a:xfrm>
            <a:prstGeom prst="rect">
              <a:avLst/>
            </a:prstGeom>
          </p:spPr>
        </p:pic>
        <p:sp>
          <p:nvSpPr>
            <p:cNvPr id="40" name="TextBox 39"/>
            <p:cNvSpPr txBox="1"/>
            <p:nvPr/>
          </p:nvSpPr>
          <p:spPr>
            <a:xfrm>
              <a:off x="7307736" y="4729626"/>
              <a:ext cx="840295" cy="261610"/>
            </a:xfrm>
            <a:prstGeom prst="rect">
              <a:avLst/>
            </a:prstGeom>
            <a:noFill/>
          </p:spPr>
          <p:txBody>
            <a:bodyPr wrap="none" rtlCol="0">
              <a:spAutoFit/>
            </a:bodyPr>
            <a:lstStyle/>
            <a:p>
              <a:r>
                <a:rPr lang="en-US" sz="1050" dirty="0" smtClean="0">
                  <a:latin typeface="+mj-lt"/>
                </a:rPr>
                <a:t>London, UK</a:t>
              </a:r>
              <a:endParaRPr lang="en-US" sz="1050" dirty="0">
                <a:latin typeface="+mj-lt"/>
              </a:endParaRPr>
            </a:p>
          </p:txBody>
        </p:sp>
      </p:grpSp>
      <p:grpSp>
        <p:nvGrpSpPr>
          <p:cNvPr id="42" name="Group 41"/>
          <p:cNvGrpSpPr/>
          <p:nvPr/>
        </p:nvGrpSpPr>
        <p:grpSpPr>
          <a:xfrm>
            <a:off x="2371435" y="2970980"/>
            <a:ext cx="976933" cy="253916"/>
            <a:chOff x="7209570" y="4729626"/>
            <a:chExt cx="976933" cy="253916"/>
          </a:xfrm>
        </p:grpSpPr>
        <p:pic>
          <p:nvPicPr>
            <p:cNvPr id="43" name="Picture 42"/>
            <p:cNvPicPr>
              <a:picLocks noChangeAspect="1"/>
            </p:cNvPicPr>
            <p:nvPr/>
          </p:nvPicPr>
          <p:blipFill>
            <a:blip r:embed="rId10"/>
            <a:stretch>
              <a:fillRect/>
            </a:stretch>
          </p:blipFill>
          <p:spPr>
            <a:xfrm>
              <a:off x="7209570" y="4792806"/>
              <a:ext cx="141297" cy="141297"/>
            </a:xfrm>
            <a:prstGeom prst="rect">
              <a:avLst/>
            </a:prstGeom>
          </p:spPr>
        </p:pic>
        <p:sp>
          <p:nvSpPr>
            <p:cNvPr id="44" name="TextBox 43"/>
            <p:cNvSpPr txBox="1"/>
            <p:nvPr/>
          </p:nvSpPr>
          <p:spPr>
            <a:xfrm>
              <a:off x="7307736" y="4729626"/>
              <a:ext cx="878767" cy="253916"/>
            </a:xfrm>
            <a:prstGeom prst="rect">
              <a:avLst/>
            </a:prstGeom>
            <a:noFill/>
          </p:spPr>
          <p:txBody>
            <a:bodyPr wrap="none" rtlCol="0">
              <a:spAutoFit/>
            </a:bodyPr>
            <a:lstStyle/>
            <a:p>
              <a:r>
                <a:rPr lang="en-US" sz="1050" dirty="0" smtClean="0">
                  <a:latin typeface="+mj-lt"/>
                </a:rPr>
                <a:t>Paris, France</a:t>
              </a:r>
              <a:endParaRPr lang="en-US" sz="1050" dirty="0">
                <a:latin typeface="+mj-lt"/>
              </a:endParaRPr>
            </a:p>
          </p:txBody>
        </p:sp>
      </p:grpSp>
      <p:sp>
        <p:nvSpPr>
          <p:cNvPr id="46" name="TextBox 45"/>
          <p:cNvSpPr txBox="1"/>
          <p:nvPr/>
        </p:nvSpPr>
        <p:spPr>
          <a:xfrm>
            <a:off x="1968381" y="4145707"/>
            <a:ext cx="1910844" cy="338554"/>
          </a:xfrm>
          <a:prstGeom prst="rect">
            <a:avLst/>
          </a:prstGeom>
          <a:noFill/>
        </p:spPr>
        <p:txBody>
          <a:bodyPr wrap="none" rtlCol="0">
            <a:spAutoFit/>
          </a:bodyPr>
          <a:lstStyle/>
          <a:p>
            <a:r>
              <a:rPr lang="en-US" sz="1600" dirty="0">
                <a:solidFill>
                  <a:schemeClr val="bg1">
                    <a:lumMod val="50000"/>
                  </a:schemeClr>
                </a:solidFill>
                <a:latin typeface="+mj-lt"/>
              </a:rPr>
              <a:t>Ministry of Transport</a:t>
            </a:r>
          </a:p>
        </p:txBody>
      </p:sp>
      <p:sp>
        <p:nvSpPr>
          <p:cNvPr id="47" name="TextBox 46"/>
          <p:cNvSpPr txBox="1"/>
          <p:nvPr/>
        </p:nvSpPr>
        <p:spPr>
          <a:xfrm>
            <a:off x="8278222" y="4143792"/>
            <a:ext cx="1119281" cy="338554"/>
          </a:xfrm>
          <a:prstGeom prst="rect">
            <a:avLst/>
          </a:prstGeom>
          <a:noFill/>
        </p:spPr>
        <p:txBody>
          <a:bodyPr wrap="none" rtlCol="0">
            <a:spAutoFit/>
          </a:bodyPr>
          <a:lstStyle/>
          <a:p>
            <a:r>
              <a:rPr lang="en-US" sz="1600">
                <a:solidFill>
                  <a:schemeClr val="bg1">
                    <a:lumMod val="50000"/>
                  </a:schemeClr>
                </a:solidFill>
                <a:latin typeface="+mj-lt"/>
              </a:rPr>
              <a:t>data.gov.uk</a:t>
            </a:r>
            <a:endParaRPr lang="en-US" sz="1600" dirty="0">
              <a:solidFill>
                <a:schemeClr val="bg1">
                  <a:lumMod val="50000"/>
                </a:schemeClr>
              </a:solidFill>
              <a:latin typeface="+mj-lt"/>
            </a:endParaRPr>
          </a:p>
        </p:txBody>
      </p:sp>
      <p:grpSp>
        <p:nvGrpSpPr>
          <p:cNvPr id="55" name="Group 54"/>
          <p:cNvGrpSpPr/>
          <p:nvPr/>
        </p:nvGrpSpPr>
        <p:grpSpPr>
          <a:xfrm>
            <a:off x="1000849" y="4487242"/>
            <a:ext cx="3937278" cy="856367"/>
            <a:chOff x="988405" y="4636229"/>
            <a:chExt cx="3937278" cy="856367"/>
          </a:xfrm>
        </p:grpSpPr>
        <p:sp>
          <p:nvSpPr>
            <p:cNvPr id="48" name="TextBox 47"/>
            <p:cNvSpPr txBox="1"/>
            <p:nvPr/>
          </p:nvSpPr>
          <p:spPr>
            <a:xfrm>
              <a:off x="988405" y="4636229"/>
              <a:ext cx="3937278" cy="646331"/>
            </a:xfrm>
            <a:prstGeom prst="rect">
              <a:avLst/>
            </a:prstGeom>
            <a:noFill/>
          </p:spPr>
          <p:txBody>
            <a:bodyPr wrap="square" rtlCol="0">
              <a:spAutoFit/>
            </a:bodyPr>
            <a:lstStyle/>
            <a:p>
              <a:r>
                <a:rPr lang="en-US" sz="1200" dirty="0" smtClean="0">
                  <a:latin typeface="+mj-lt"/>
                </a:rPr>
                <a:t>I collect </a:t>
              </a:r>
              <a:r>
                <a:rPr lang="en-US" sz="1200" dirty="0">
                  <a:latin typeface="+mj-lt"/>
                </a:rPr>
                <a:t>and acquire </a:t>
              </a:r>
              <a:r>
                <a:rPr lang="en-US" sz="1200" dirty="0" smtClean="0">
                  <a:latin typeface="+mj-lt"/>
                </a:rPr>
                <a:t>#data </a:t>
              </a:r>
              <a:r>
                <a:rPr lang="en-US" sz="1200" dirty="0">
                  <a:latin typeface="+mj-lt"/>
                </a:rPr>
                <a:t>from multiple data sources, filter and clean data, interpret and analyze results and provide ongoing reports</a:t>
              </a:r>
            </a:p>
          </p:txBody>
        </p:sp>
        <p:pic>
          <p:nvPicPr>
            <p:cNvPr id="49" name="Picture 48"/>
            <p:cNvPicPr>
              <a:picLocks noChangeAspect="1"/>
            </p:cNvPicPr>
            <p:nvPr/>
          </p:nvPicPr>
          <p:blipFill>
            <a:blip r:embed="rId11"/>
            <a:stretch>
              <a:fillRect/>
            </a:stretch>
          </p:blipFill>
          <p:spPr>
            <a:xfrm>
              <a:off x="3750226" y="5183938"/>
              <a:ext cx="229984" cy="229984"/>
            </a:xfrm>
            <a:prstGeom prst="rect">
              <a:avLst/>
            </a:prstGeom>
          </p:spPr>
        </p:pic>
        <p:pic>
          <p:nvPicPr>
            <p:cNvPr id="50" name="Picture 49"/>
            <p:cNvPicPr>
              <a:picLocks noChangeAspect="1"/>
            </p:cNvPicPr>
            <p:nvPr/>
          </p:nvPicPr>
          <p:blipFill>
            <a:blip r:embed="rId12"/>
            <a:stretch>
              <a:fillRect/>
            </a:stretch>
          </p:blipFill>
          <p:spPr>
            <a:xfrm>
              <a:off x="4042879" y="5238948"/>
              <a:ext cx="151442" cy="151442"/>
            </a:xfrm>
            <a:prstGeom prst="rect">
              <a:avLst/>
            </a:prstGeom>
          </p:spPr>
        </p:pic>
        <p:pic>
          <p:nvPicPr>
            <p:cNvPr id="51" name="Picture 50"/>
            <p:cNvPicPr>
              <a:picLocks noChangeAspect="1"/>
            </p:cNvPicPr>
            <p:nvPr/>
          </p:nvPicPr>
          <p:blipFill>
            <a:blip r:embed="rId13"/>
            <a:stretch>
              <a:fillRect/>
            </a:stretch>
          </p:blipFill>
          <p:spPr>
            <a:xfrm>
              <a:off x="4274242" y="5207408"/>
              <a:ext cx="182982" cy="182982"/>
            </a:xfrm>
            <a:prstGeom prst="rect">
              <a:avLst/>
            </a:prstGeom>
          </p:spPr>
        </p:pic>
        <p:grpSp>
          <p:nvGrpSpPr>
            <p:cNvPr id="54" name="Group 53"/>
            <p:cNvGrpSpPr/>
            <p:nvPr/>
          </p:nvGrpSpPr>
          <p:grpSpPr>
            <a:xfrm>
              <a:off x="1109856" y="5238680"/>
              <a:ext cx="832876" cy="253916"/>
              <a:chOff x="5309078" y="4039143"/>
              <a:chExt cx="832876" cy="253916"/>
            </a:xfrm>
          </p:grpSpPr>
          <p:sp>
            <p:nvSpPr>
              <p:cNvPr id="52" name="TextBox 51"/>
              <p:cNvSpPr txBox="1"/>
              <p:nvPr/>
            </p:nvSpPr>
            <p:spPr>
              <a:xfrm>
                <a:off x="5385016" y="4039143"/>
                <a:ext cx="756938" cy="253916"/>
              </a:xfrm>
              <a:prstGeom prst="rect">
                <a:avLst/>
              </a:prstGeom>
              <a:noFill/>
            </p:spPr>
            <p:txBody>
              <a:bodyPr wrap="none" rtlCol="0">
                <a:spAutoFit/>
              </a:bodyPr>
              <a:lstStyle/>
              <a:p>
                <a:r>
                  <a:rPr lang="en-US" sz="1050" dirty="0">
                    <a:solidFill>
                      <a:schemeClr val="bg1">
                        <a:lumMod val="50000"/>
                      </a:schemeClr>
                    </a:solidFill>
                    <a:latin typeface="+mj-lt"/>
                  </a:rPr>
                  <a:t>2</a:t>
                </a:r>
                <a:r>
                  <a:rPr lang="en-US" sz="1050" dirty="0" smtClean="0">
                    <a:solidFill>
                      <a:schemeClr val="bg1">
                        <a:lumMod val="50000"/>
                      </a:schemeClr>
                    </a:solidFill>
                    <a:latin typeface="+mj-lt"/>
                  </a:rPr>
                  <a:t> days ago</a:t>
                </a:r>
                <a:endParaRPr lang="en-US" sz="1050" dirty="0">
                  <a:solidFill>
                    <a:schemeClr val="bg1">
                      <a:lumMod val="50000"/>
                    </a:schemeClr>
                  </a:solidFill>
                  <a:latin typeface="+mj-lt"/>
                </a:endParaRPr>
              </a:p>
            </p:txBody>
          </p:sp>
          <p:pic>
            <p:nvPicPr>
              <p:cNvPr id="53" name="Picture 52"/>
              <p:cNvPicPr>
                <a:picLocks noChangeAspect="1"/>
              </p:cNvPicPr>
              <p:nvPr/>
            </p:nvPicPr>
            <p:blipFill>
              <a:blip r:embed="rId14">
                <a:duotone>
                  <a:schemeClr val="bg2">
                    <a:shade val="45000"/>
                    <a:satMod val="135000"/>
                  </a:schemeClr>
                  <a:prstClr val="white"/>
                </a:duotone>
              </a:blip>
              <a:stretch>
                <a:fillRect/>
              </a:stretch>
            </p:blipFill>
            <p:spPr>
              <a:xfrm>
                <a:off x="5309078" y="4114106"/>
                <a:ext cx="101816" cy="101816"/>
              </a:xfrm>
              <a:prstGeom prst="rect">
                <a:avLst/>
              </a:prstGeom>
            </p:spPr>
          </p:pic>
        </p:grpSp>
      </p:grpSp>
      <p:grpSp>
        <p:nvGrpSpPr>
          <p:cNvPr id="56" name="Group 55"/>
          <p:cNvGrpSpPr/>
          <p:nvPr/>
        </p:nvGrpSpPr>
        <p:grpSpPr>
          <a:xfrm>
            <a:off x="6949373" y="4503634"/>
            <a:ext cx="3937278" cy="685732"/>
            <a:chOff x="988405" y="4636229"/>
            <a:chExt cx="3937278" cy="685732"/>
          </a:xfrm>
        </p:grpSpPr>
        <p:sp>
          <p:nvSpPr>
            <p:cNvPr id="57" name="TextBox 56"/>
            <p:cNvSpPr txBox="1"/>
            <p:nvPr/>
          </p:nvSpPr>
          <p:spPr>
            <a:xfrm>
              <a:off x="988405" y="4636229"/>
              <a:ext cx="3937278" cy="461665"/>
            </a:xfrm>
            <a:prstGeom prst="rect">
              <a:avLst/>
            </a:prstGeom>
            <a:noFill/>
          </p:spPr>
          <p:txBody>
            <a:bodyPr wrap="square" rtlCol="0">
              <a:spAutoFit/>
            </a:bodyPr>
            <a:lstStyle/>
            <a:p>
              <a:r>
                <a:rPr lang="en-US" sz="1200" dirty="0" smtClean="0">
                  <a:latin typeface="+mj-lt"/>
                </a:rPr>
                <a:t>I monitor the </a:t>
              </a:r>
              <a:r>
                <a:rPr lang="en-US" sz="1200" dirty="0">
                  <a:latin typeface="+mj-lt"/>
                </a:rPr>
                <a:t>overall health of </a:t>
              </a:r>
              <a:r>
                <a:rPr lang="en-US" sz="1200" dirty="0" smtClean="0">
                  <a:latin typeface="+mj-lt"/>
                </a:rPr>
                <a:t>the </a:t>
              </a:r>
              <a:r>
                <a:rPr lang="en-US" sz="1200" dirty="0">
                  <a:latin typeface="+mj-lt"/>
                </a:rPr>
                <a:t>portal. </a:t>
              </a:r>
              <a:r>
                <a:rPr lang="en-US" sz="1200" dirty="0" smtClean="0">
                  <a:latin typeface="+mj-lt"/>
                </a:rPr>
                <a:t>Also oversee </a:t>
              </a:r>
              <a:r>
                <a:rPr lang="en-US" sz="1200" dirty="0">
                  <a:latin typeface="+mj-lt"/>
                </a:rPr>
                <a:t>the creation of users, organizations and </a:t>
              </a:r>
              <a:r>
                <a:rPr lang="en-US" sz="1200" dirty="0" smtClean="0">
                  <a:latin typeface="+mj-lt"/>
                </a:rPr>
                <a:t>datasets</a:t>
              </a:r>
              <a:endParaRPr lang="en-US" sz="1200" dirty="0">
                <a:latin typeface="+mj-lt"/>
              </a:endParaRPr>
            </a:p>
          </p:txBody>
        </p:sp>
        <p:pic>
          <p:nvPicPr>
            <p:cNvPr id="58" name="Picture 57"/>
            <p:cNvPicPr>
              <a:picLocks noChangeAspect="1"/>
            </p:cNvPicPr>
            <p:nvPr/>
          </p:nvPicPr>
          <p:blipFill>
            <a:blip r:embed="rId11"/>
            <a:stretch>
              <a:fillRect/>
            </a:stretch>
          </p:blipFill>
          <p:spPr>
            <a:xfrm>
              <a:off x="3918208" y="5028398"/>
              <a:ext cx="229984" cy="229984"/>
            </a:xfrm>
            <a:prstGeom prst="rect">
              <a:avLst/>
            </a:prstGeom>
          </p:spPr>
        </p:pic>
        <p:pic>
          <p:nvPicPr>
            <p:cNvPr id="59" name="Picture 58"/>
            <p:cNvPicPr>
              <a:picLocks noChangeAspect="1"/>
            </p:cNvPicPr>
            <p:nvPr/>
          </p:nvPicPr>
          <p:blipFill>
            <a:blip r:embed="rId12"/>
            <a:stretch>
              <a:fillRect/>
            </a:stretch>
          </p:blipFill>
          <p:spPr>
            <a:xfrm>
              <a:off x="4210861" y="5083408"/>
              <a:ext cx="151442" cy="151442"/>
            </a:xfrm>
            <a:prstGeom prst="rect">
              <a:avLst/>
            </a:prstGeom>
          </p:spPr>
        </p:pic>
        <p:pic>
          <p:nvPicPr>
            <p:cNvPr id="60" name="Picture 59"/>
            <p:cNvPicPr>
              <a:picLocks noChangeAspect="1"/>
            </p:cNvPicPr>
            <p:nvPr/>
          </p:nvPicPr>
          <p:blipFill>
            <a:blip r:embed="rId13"/>
            <a:stretch>
              <a:fillRect/>
            </a:stretch>
          </p:blipFill>
          <p:spPr>
            <a:xfrm>
              <a:off x="4442224" y="5051868"/>
              <a:ext cx="182982" cy="182982"/>
            </a:xfrm>
            <a:prstGeom prst="rect">
              <a:avLst/>
            </a:prstGeom>
          </p:spPr>
        </p:pic>
        <p:grpSp>
          <p:nvGrpSpPr>
            <p:cNvPr id="61" name="Group 60"/>
            <p:cNvGrpSpPr/>
            <p:nvPr/>
          </p:nvGrpSpPr>
          <p:grpSpPr>
            <a:xfrm>
              <a:off x="1096809" y="5068045"/>
              <a:ext cx="794404" cy="253916"/>
              <a:chOff x="5296031" y="3868508"/>
              <a:chExt cx="794404" cy="253916"/>
            </a:xfrm>
          </p:grpSpPr>
          <p:sp>
            <p:nvSpPr>
              <p:cNvPr id="62" name="TextBox 61"/>
              <p:cNvSpPr txBox="1"/>
              <p:nvPr/>
            </p:nvSpPr>
            <p:spPr>
              <a:xfrm>
                <a:off x="5371969" y="3868508"/>
                <a:ext cx="718466" cy="253916"/>
              </a:xfrm>
              <a:prstGeom prst="rect">
                <a:avLst/>
              </a:prstGeom>
              <a:noFill/>
            </p:spPr>
            <p:txBody>
              <a:bodyPr wrap="none" rtlCol="0">
                <a:spAutoFit/>
              </a:bodyPr>
              <a:lstStyle/>
              <a:p>
                <a:r>
                  <a:rPr lang="en-US" sz="1050" dirty="0" smtClean="0">
                    <a:solidFill>
                      <a:schemeClr val="bg1">
                        <a:lumMod val="50000"/>
                      </a:schemeClr>
                    </a:solidFill>
                    <a:latin typeface="+mj-lt"/>
                  </a:rPr>
                  <a:t>Yesterday</a:t>
                </a:r>
                <a:endParaRPr lang="en-US" sz="1050" dirty="0">
                  <a:solidFill>
                    <a:schemeClr val="bg1">
                      <a:lumMod val="50000"/>
                    </a:schemeClr>
                  </a:solidFill>
                  <a:latin typeface="+mj-lt"/>
                </a:endParaRPr>
              </a:p>
            </p:txBody>
          </p:sp>
          <p:pic>
            <p:nvPicPr>
              <p:cNvPr id="63" name="Picture 62"/>
              <p:cNvPicPr>
                <a:picLocks noChangeAspect="1"/>
              </p:cNvPicPr>
              <p:nvPr/>
            </p:nvPicPr>
            <p:blipFill>
              <a:blip r:embed="rId14">
                <a:duotone>
                  <a:schemeClr val="bg2">
                    <a:shade val="45000"/>
                    <a:satMod val="135000"/>
                  </a:schemeClr>
                  <a:prstClr val="white"/>
                </a:duotone>
              </a:blip>
              <a:stretch>
                <a:fillRect/>
              </a:stretch>
            </p:blipFill>
            <p:spPr>
              <a:xfrm>
                <a:off x="5296031" y="3943471"/>
                <a:ext cx="101816" cy="101816"/>
              </a:xfrm>
              <a:prstGeom prst="rect">
                <a:avLst/>
              </a:prstGeom>
            </p:spPr>
          </p:pic>
        </p:grpSp>
      </p:grpSp>
      <p:grpSp>
        <p:nvGrpSpPr>
          <p:cNvPr id="64" name="Group 63"/>
          <p:cNvGrpSpPr/>
          <p:nvPr/>
        </p:nvGrpSpPr>
        <p:grpSpPr>
          <a:xfrm>
            <a:off x="6958000" y="5188615"/>
            <a:ext cx="3937278" cy="849029"/>
            <a:chOff x="982878" y="4472932"/>
            <a:chExt cx="3937278" cy="849029"/>
          </a:xfrm>
        </p:grpSpPr>
        <p:sp>
          <p:nvSpPr>
            <p:cNvPr id="65" name="TextBox 64"/>
            <p:cNvSpPr txBox="1"/>
            <p:nvPr/>
          </p:nvSpPr>
          <p:spPr>
            <a:xfrm>
              <a:off x="982878" y="4472932"/>
              <a:ext cx="3937278" cy="646331"/>
            </a:xfrm>
            <a:prstGeom prst="rect">
              <a:avLst/>
            </a:prstGeom>
            <a:noFill/>
          </p:spPr>
          <p:txBody>
            <a:bodyPr wrap="square" rtlCol="0">
              <a:spAutoFit/>
            </a:bodyPr>
            <a:lstStyle/>
            <a:p>
              <a:r>
                <a:rPr lang="en-US" sz="1200" dirty="0" smtClean="0">
                  <a:latin typeface="+mj-lt"/>
                </a:rPr>
                <a:t>I try </a:t>
              </a:r>
              <a:r>
                <a:rPr lang="en-US" sz="1200" dirty="0">
                  <a:latin typeface="+mj-lt"/>
                </a:rPr>
                <a:t>to ensure a certain </a:t>
              </a:r>
              <a:r>
                <a:rPr lang="en-US" sz="1200" dirty="0" smtClean="0">
                  <a:latin typeface="+mj-lt"/>
                </a:rPr>
                <a:t>#</a:t>
              </a:r>
              <a:r>
                <a:rPr lang="en-US" sz="1200" dirty="0" err="1" smtClean="0">
                  <a:latin typeface="+mj-lt"/>
                </a:rPr>
                <a:t>dataQuality</a:t>
              </a:r>
              <a:r>
                <a:rPr lang="en-US" sz="1200" dirty="0" smtClean="0">
                  <a:latin typeface="+mj-lt"/>
                </a:rPr>
                <a:t> </a:t>
              </a:r>
              <a:r>
                <a:rPr lang="en-US" sz="1200" dirty="0">
                  <a:latin typeface="+mj-lt"/>
                </a:rPr>
                <a:t>level by continuously checking for spam and manually enhancing dataset descriptions and annotations</a:t>
              </a:r>
            </a:p>
          </p:txBody>
        </p:sp>
        <p:pic>
          <p:nvPicPr>
            <p:cNvPr id="66" name="Picture 65"/>
            <p:cNvPicPr>
              <a:picLocks noChangeAspect="1"/>
            </p:cNvPicPr>
            <p:nvPr/>
          </p:nvPicPr>
          <p:blipFill>
            <a:blip r:embed="rId11"/>
            <a:stretch>
              <a:fillRect/>
            </a:stretch>
          </p:blipFill>
          <p:spPr>
            <a:xfrm>
              <a:off x="3918208" y="5028398"/>
              <a:ext cx="229984" cy="229984"/>
            </a:xfrm>
            <a:prstGeom prst="rect">
              <a:avLst/>
            </a:prstGeom>
          </p:spPr>
        </p:pic>
        <p:pic>
          <p:nvPicPr>
            <p:cNvPr id="67" name="Picture 66"/>
            <p:cNvPicPr>
              <a:picLocks noChangeAspect="1"/>
            </p:cNvPicPr>
            <p:nvPr/>
          </p:nvPicPr>
          <p:blipFill>
            <a:blip r:embed="rId12"/>
            <a:stretch>
              <a:fillRect/>
            </a:stretch>
          </p:blipFill>
          <p:spPr>
            <a:xfrm>
              <a:off x="4210861" y="5083408"/>
              <a:ext cx="151442" cy="151442"/>
            </a:xfrm>
            <a:prstGeom prst="rect">
              <a:avLst/>
            </a:prstGeom>
          </p:spPr>
        </p:pic>
        <p:pic>
          <p:nvPicPr>
            <p:cNvPr id="68" name="Picture 67"/>
            <p:cNvPicPr>
              <a:picLocks noChangeAspect="1"/>
            </p:cNvPicPr>
            <p:nvPr/>
          </p:nvPicPr>
          <p:blipFill>
            <a:blip r:embed="rId13"/>
            <a:stretch>
              <a:fillRect/>
            </a:stretch>
          </p:blipFill>
          <p:spPr>
            <a:xfrm>
              <a:off x="4442224" y="5051868"/>
              <a:ext cx="182982" cy="182982"/>
            </a:xfrm>
            <a:prstGeom prst="rect">
              <a:avLst/>
            </a:prstGeom>
          </p:spPr>
        </p:pic>
        <p:grpSp>
          <p:nvGrpSpPr>
            <p:cNvPr id="69" name="Group 68"/>
            <p:cNvGrpSpPr/>
            <p:nvPr/>
          </p:nvGrpSpPr>
          <p:grpSpPr>
            <a:xfrm>
              <a:off x="1096809" y="5068045"/>
              <a:ext cx="876157" cy="253916"/>
              <a:chOff x="5296031" y="3868508"/>
              <a:chExt cx="876157" cy="253916"/>
            </a:xfrm>
          </p:grpSpPr>
          <p:sp>
            <p:nvSpPr>
              <p:cNvPr id="70" name="TextBox 69"/>
              <p:cNvSpPr txBox="1"/>
              <p:nvPr/>
            </p:nvSpPr>
            <p:spPr>
              <a:xfrm>
                <a:off x="5371969" y="3868508"/>
                <a:ext cx="800219" cy="253916"/>
              </a:xfrm>
              <a:prstGeom prst="rect">
                <a:avLst/>
              </a:prstGeom>
              <a:noFill/>
            </p:spPr>
            <p:txBody>
              <a:bodyPr wrap="none" rtlCol="0">
                <a:spAutoFit/>
              </a:bodyPr>
              <a:lstStyle/>
              <a:p>
                <a:r>
                  <a:rPr lang="en-US" sz="1050" dirty="0" smtClean="0">
                    <a:solidFill>
                      <a:schemeClr val="bg1">
                        <a:lumMod val="50000"/>
                      </a:schemeClr>
                    </a:solidFill>
                    <a:latin typeface="+mj-lt"/>
                  </a:rPr>
                  <a:t>1 week ago</a:t>
                </a:r>
                <a:endParaRPr lang="en-US" sz="1050" dirty="0">
                  <a:solidFill>
                    <a:schemeClr val="bg1">
                      <a:lumMod val="50000"/>
                    </a:schemeClr>
                  </a:solidFill>
                  <a:latin typeface="+mj-lt"/>
                </a:endParaRPr>
              </a:p>
            </p:txBody>
          </p:sp>
          <p:pic>
            <p:nvPicPr>
              <p:cNvPr id="71" name="Picture 70"/>
              <p:cNvPicPr>
                <a:picLocks noChangeAspect="1"/>
              </p:cNvPicPr>
              <p:nvPr/>
            </p:nvPicPr>
            <p:blipFill>
              <a:blip r:embed="rId14">
                <a:duotone>
                  <a:schemeClr val="bg2">
                    <a:shade val="45000"/>
                    <a:satMod val="135000"/>
                  </a:schemeClr>
                  <a:prstClr val="white"/>
                </a:duotone>
              </a:blip>
              <a:stretch>
                <a:fillRect/>
              </a:stretch>
            </p:blipFill>
            <p:spPr>
              <a:xfrm>
                <a:off x="5296031" y="3943471"/>
                <a:ext cx="101816" cy="101816"/>
              </a:xfrm>
              <a:prstGeom prst="rect">
                <a:avLst/>
              </a:prstGeom>
            </p:spPr>
          </p:pic>
        </p:grpSp>
      </p:grpSp>
      <p:cxnSp>
        <p:nvCxnSpPr>
          <p:cNvPr id="73" name="Straight Connector 72"/>
          <p:cNvCxnSpPr/>
          <p:nvPr/>
        </p:nvCxnSpPr>
        <p:spPr>
          <a:xfrm flipH="1">
            <a:off x="5880774" y="1054753"/>
            <a:ext cx="27321" cy="4982891"/>
          </a:xfrm>
          <a:prstGeom prst="line">
            <a:avLst/>
          </a:prstGeom>
          <a:ln w="6350"/>
        </p:spPr>
        <p:style>
          <a:lnRef idx="1">
            <a:schemeClr val="dk1"/>
          </a:lnRef>
          <a:fillRef idx="0">
            <a:schemeClr val="dk1"/>
          </a:fillRef>
          <a:effectRef idx="0">
            <a:schemeClr val="dk1"/>
          </a:effectRef>
          <a:fontRef idx="minor">
            <a:schemeClr val="tx1"/>
          </a:fontRef>
        </p:style>
      </p:cxnSp>
      <p:grpSp>
        <p:nvGrpSpPr>
          <p:cNvPr id="75" name="Group 74"/>
          <p:cNvGrpSpPr/>
          <p:nvPr/>
        </p:nvGrpSpPr>
        <p:grpSpPr>
          <a:xfrm>
            <a:off x="1000849" y="5332456"/>
            <a:ext cx="3937278" cy="733256"/>
            <a:chOff x="988405" y="4636229"/>
            <a:chExt cx="3937278" cy="733256"/>
          </a:xfrm>
        </p:grpSpPr>
        <p:sp>
          <p:nvSpPr>
            <p:cNvPr id="76" name="TextBox 75"/>
            <p:cNvSpPr txBox="1"/>
            <p:nvPr/>
          </p:nvSpPr>
          <p:spPr>
            <a:xfrm>
              <a:off x="988405" y="4636229"/>
              <a:ext cx="3937278" cy="438582"/>
            </a:xfrm>
            <a:prstGeom prst="rect">
              <a:avLst/>
            </a:prstGeom>
            <a:noFill/>
          </p:spPr>
          <p:txBody>
            <a:bodyPr wrap="square" rtlCol="0">
              <a:spAutoFit/>
            </a:bodyPr>
            <a:lstStyle/>
            <a:p>
              <a:r>
                <a:rPr lang="en-US" sz="1200" dirty="0" err="1" smtClean="0">
                  <a:latin typeface="+mj-lt"/>
                </a:rPr>
                <a:t>J’adore</a:t>
              </a:r>
              <a:r>
                <a:rPr lang="en-US" sz="1200" dirty="0" smtClean="0">
                  <a:latin typeface="+mj-lt"/>
                </a:rPr>
                <a:t> #SAP #</a:t>
              </a:r>
              <a:r>
                <a:rPr lang="en-US" sz="1200" dirty="0" err="1" smtClean="0">
                  <a:latin typeface="+mj-lt"/>
                </a:rPr>
                <a:t>Lumira</a:t>
              </a:r>
              <a:r>
                <a:rPr lang="en-US" sz="1200" dirty="0" smtClean="0">
                  <a:latin typeface="+mj-lt"/>
                </a:rPr>
                <a:t> #dashboard </a:t>
              </a:r>
              <a:r>
                <a:rPr lang="en-US" sz="1200" dirty="0">
                  <a:latin typeface="+mj-lt"/>
                </a:rPr>
                <a:t>#visualization #BI </a:t>
              </a:r>
              <a:r>
                <a:rPr lang="en-US" sz="1050" u="sng" dirty="0">
                  <a:solidFill>
                    <a:schemeClr val="accent1"/>
                  </a:solidFill>
                  <a:latin typeface="+mj-lt"/>
                  <a:hlinkClick r:id="rId15"/>
                </a:rPr>
                <a:t>http://go.sap.com/product/analytics/lumira.html </a:t>
              </a:r>
              <a:endParaRPr lang="en-US" sz="1050" u="sng" dirty="0">
                <a:solidFill>
                  <a:schemeClr val="accent1"/>
                </a:solidFill>
                <a:latin typeface="+mj-lt"/>
              </a:endParaRPr>
            </a:p>
          </p:txBody>
        </p:sp>
        <p:pic>
          <p:nvPicPr>
            <p:cNvPr id="77" name="Picture 76"/>
            <p:cNvPicPr>
              <a:picLocks noChangeAspect="1"/>
            </p:cNvPicPr>
            <p:nvPr/>
          </p:nvPicPr>
          <p:blipFill>
            <a:blip r:embed="rId11"/>
            <a:stretch>
              <a:fillRect/>
            </a:stretch>
          </p:blipFill>
          <p:spPr>
            <a:xfrm>
              <a:off x="3781345" y="5131020"/>
              <a:ext cx="229984" cy="229984"/>
            </a:xfrm>
            <a:prstGeom prst="rect">
              <a:avLst/>
            </a:prstGeom>
          </p:spPr>
        </p:pic>
        <p:pic>
          <p:nvPicPr>
            <p:cNvPr id="78" name="Picture 77"/>
            <p:cNvPicPr>
              <a:picLocks noChangeAspect="1"/>
            </p:cNvPicPr>
            <p:nvPr/>
          </p:nvPicPr>
          <p:blipFill>
            <a:blip r:embed="rId12"/>
            <a:stretch>
              <a:fillRect/>
            </a:stretch>
          </p:blipFill>
          <p:spPr>
            <a:xfrm>
              <a:off x="4073998" y="5186030"/>
              <a:ext cx="151442" cy="151442"/>
            </a:xfrm>
            <a:prstGeom prst="rect">
              <a:avLst/>
            </a:prstGeom>
          </p:spPr>
        </p:pic>
        <p:pic>
          <p:nvPicPr>
            <p:cNvPr id="79" name="Picture 78"/>
            <p:cNvPicPr>
              <a:picLocks noChangeAspect="1"/>
            </p:cNvPicPr>
            <p:nvPr/>
          </p:nvPicPr>
          <p:blipFill>
            <a:blip r:embed="rId13"/>
            <a:stretch>
              <a:fillRect/>
            </a:stretch>
          </p:blipFill>
          <p:spPr>
            <a:xfrm>
              <a:off x="4305361" y="5154490"/>
              <a:ext cx="182982" cy="182982"/>
            </a:xfrm>
            <a:prstGeom prst="rect">
              <a:avLst/>
            </a:prstGeom>
          </p:spPr>
        </p:pic>
        <p:grpSp>
          <p:nvGrpSpPr>
            <p:cNvPr id="80" name="Group 79"/>
            <p:cNvGrpSpPr/>
            <p:nvPr/>
          </p:nvGrpSpPr>
          <p:grpSpPr>
            <a:xfrm>
              <a:off x="1097412" y="5107875"/>
              <a:ext cx="858525" cy="261610"/>
              <a:chOff x="5296634" y="3908338"/>
              <a:chExt cx="858525" cy="261610"/>
            </a:xfrm>
          </p:grpSpPr>
          <p:sp>
            <p:nvSpPr>
              <p:cNvPr id="81" name="TextBox 80"/>
              <p:cNvSpPr txBox="1"/>
              <p:nvPr/>
            </p:nvSpPr>
            <p:spPr>
              <a:xfrm>
                <a:off x="5372572" y="3908338"/>
                <a:ext cx="782587" cy="261610"/>
              </a:xfrm>
              <a:prstGeom prst="rect">
                <a:avLst/>
              </a:prstGeom>
              <a:noFill/>
            </p:spPr>
            <p:txBody>
              <a:bodyPr wrap="none" rtlCol="0">
                <a:spAutoFit/>
              </a:bodyPr>
              <a:lstStyle/>
              <a:p>
                <a:r>
                  <a:rPr lang="en-US" sz="1050" dirty="0" smtClean="0">
                    <a:solidFill>
                      <a:schemeClr val="bg1">
                        <a:lumMod val="50000"/>
                      </a:schemeClr>
                    </a:solidFill>
                    <a:latin typeface="+mj-lt"/>
                  </a:rPr>
                  <a:t>3 days ago</a:t>
                </a:r>
                <a:endParaRPr lang="en-US" sz="1050" dirty="0">
                  <a:solidFill>
                    <a:schemeClr val="bg1">
                      <a:lumMod val="50000"/>
                    </a:schemeClr>
                  </a:solidFill>
                  <a:latin typeface="+mj-lt"/>
                </a:endParaRPr>
              </a:p>
            </p:txBody>
          </p:sp>
          <p:pic>
            <p:nvPicPr>
              <p:cNvPr id="82" name="Picture 81"/>
              <p:cNvPicPr>
                <a:picLocks noChangeAspect="1"/>
              </p:cNvPicPr>
              <p:nvPr/>
            </p:nvPicPr>
            <p:blipFill>
              <a:blip r:embed="rId14">
                <a:duotone>
                  <a:schemeClr val="bg2">
                    <a:shade val="45000"/>
                    <a:satMod val="135000"/>
                  </a:schemeClr>
                  <a:prstClr val="white"/>
                </a:duotone>
              </a:blip>
              <a:stretch>
                <a:fillRect/>
              </a:stretch>
            </p:blipFill>
            <p:spPr>
              <a:xfrm>
                <a:off x="5296634" y="3983301"/>
                <a:ext cx="101816" cy="101816"/>
              </a:xfrm>
              <a:prstGeom prst="rect">
                <a:avLst/>
              </a:prstGeom>
            </p:spPr>
          </p:pic>
        </p:grpSp>
      </p:grpSp>
      <p:pic>
        <p:nvPicPr>
          <p:cNvPr id="84" name="Picture 83"/>
          <p:cNvPicPr>
            <a:picLocks noChangeAspect="1"/>
          </p:cNvPicPr>
          <p:nvPr/>
        </p:nvPicPr>
        <p:blipFill>
          <a:blip r:embed="rId1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4609317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70</a:t>
            </a:fld>
            <a:endParaRPr lang="en-US" dirty="0"/>
          </a:p>
        </p:txBody>
      </p:sp>
      <p:grpSp>
        <p:nvGrpSpPr>
          <p:cNvPr id="3" name="Group 2"/>
          <p:cNvGrpSpPr/>
          <p:nvPr/>
        </p:nvGrpSpPr>
        <p:grpSpPr>
          <a:xfrm>
            <a:off x="0" y="6322646"/>
            <a:ext cx="12192000" cy="563982"/>
            <a:chOff x="0" y="6322646"/>
            <a:chExt cx="12192000" cy="563982"/>
          </a:xfrm>
        </p:grpSpPr>
        <p:sp>
          <p:nvSpPr>
            <p:cNvPr id="4" name="Rectangle 3"/>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0722709" y="6400797"/>
              <a:ext cx="1094149" cy="485831"/>
            </a:xfrm>
            <a:prstGeom prst="rect">
              <a:avLst/>
            </a:prstGeom>
          </p:spPr>
        </p:pic>
        <p:sp>
          <p:nvSpPr>
            <p:cNvPr id="6" name="TextBox 5"/>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7" name="Rectangle 6"/>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516796" y="439073"/>
            <a:ext cx="9105499" cy="2585323"/>
          </a:xfrm>
          <a:prstGeom prst="rect">
            <a:avLst/>
          </a:prstGeom>
          <a:noFill/>
        </p:spPr>
        <p:txBody>
          <a:bodyPr wrap="square" rtlCol="0">
            <a:spAutoFit/>
          </a:bodyPr>
          <a:lstStyle/>
          <a:p>
            <a:pPr algn="ctr"/>
            <a:r>
              <a:rPr lang="en-US" sz="5400" smtClean="0">
                <a:latin typeface="+mj-lt"/>
                <a:ea typeface="Andale Mono" charset="0"/>
                <a:cs typeface="Andale Mono" charset="0"/>
              </a:rPr>
              <a:t>THANK YOU</a:t>
            </a:r>
          </a:p>
          <a:p>
            <a:pPr algn="ctr"/>
            <a:endParaRPr lang="en-US" sz="5400" dirty="0" smtClean="0">
              <a:latin typeface="+mj-lt"/>
              <a:ea typeface="Andale Mono" charset="0"/>
              <a:cs typeface="Andale Mono" charset="0"/>
            </a:endParaRPr>
          </a:p>
          <a:p>
            <a:pPr algn="ctr"/>
            <a:r>
              <a:rPr lang="en-US" sz="5400" dirty="0" smtClean="0">
                <a:latin typeface="+mj-lt"/>
                <a:ea typeface="Andale Mono" charset="0"/>
                <a:cs typeface="Andale Mono" charset="0"/>
              </a:rPr>
              <a:t>Questions</a:t>
            </a:r>
            <a:r>
              <a:rPr lang="en-US" sz="5400" dirty="0">
                <a:latin typeface="+mj-lt"/>
                <a:ea typeface="Andale Mono" charset="0"/>
                <a:cs typeface="Andale Mono" charset="0"/>
              </a:rPr>
              <a:t>?</a:t>
            </a:r>
          </a:p>
        </p:txBody>
      </p:sp>
      <p:sp>
        <p:nvSpPr>
          <p:cNvPr id="12" name="TextBox 11"/>
          <p:cNvSpPr txBox="1"/>
          <p:nvPr/>
        </p:nvSpPr>
        <p:spPr>
          <a:xfrm>
            <a:off x="500514" y="3416968"/>
            <a:ext cx="4044697" cy="2385268"/>
          </a:xfrm>
          <a:prstGeom prst="rect">
            <a:avLst/>
          </a:prstGeom>
          <a:noFill/>
        </p:spPr>
        <p:txBody>
          <a:bodyPr wrap="none" rtlCol="0">
            <a:spAutoFit/>
          </a:bodyPr>
          <a:lstStyle/>
          <a:p>
            <a:r>
              <a:rPr lang="en-US" sz="3200" dirty="0" smtClean="0">
                <a:latin typeface="+mj-lt"/>
                <a:ea typeface="Andale Mono" charset="0"/>
                <a:cs typeface="Andale Mono" charset="0"/>
              </a:rPr>
              <a:t>Ahmad Assaf</a:t>
            </a:r>
          </a:p>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3"/>
              </a:rPr>
              <a:t>http://ahmadassaf.com/</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4"/>
              </a:rPr>
              <a:t>@</a:t>
            </a:r>
            <a:r>
              <a:rPr lang="en-US" dirty="0" err="1" smtClean="0">
                <a:latin typeface="Andale Mono" charset="0"/>
                <a:ea typeface="Andale Mono" charset="0"/>
                <a:cs typeface="Andale Mono" charset="0"/>
                <a:hlinkClick r:id="rId4"/>
              </a:rPr>
              <a:t>ahmadaassaf</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5"/>
              </a:rPr>
              <a:t>http://</a:t>
            </a:r>
            <a:r>
              <a:rPr lang="en-US" dirty="0" err="1" smtClean="0">
                <a:latin typeface="Andale Mono" charset="0"/>
                <a:ea typeface="Andale Mono" charset="0"/>
                <a:cs typeface="Andale Mono" charset="0"/>
                <a:hlinkClick r:id="rId5"/>
              </a:rPr>
              <a:t>github.com</a:t>
            </a:r>
            <a:r>
              <a:rPr lang="en-US" dirty="0" smtClean="0">
                <a:latin typeface="Andale Mono" charset="0"/>
                <a:ea typeface="Andale Mono" charset="0"/>
                <a:cs typeface="Andale Mono" charset="0"/>
                <a:hlinkClick r:id="rId5"/>
              </a:rPr>
              <a:t>/</a:t>
            </a:r>
            <a:r>
              <a:rPr lang="en-US" dirty="0" err="1" smtClean="0">
                <a:latin typeface="Andale Mono" charset="0"/>
                <a:ea typeface="Andale Mono" charset="0"/>
                <a:cs typeface="Andale Mono" charset="0"/>
                <a:hlinkClick r:id="rId5"/>
              </a:rPr>
              <a:t>ahmadassaf</a:t>
            </a:r>
            <a:endParaRPr lang="en-US" dirty="0">
              <a:latin typeface="Andale Mono" charset="0"/>
              <a:ea typeface="Andale Mono" charset="0"/>
              <a:cs typeface="Andale Mono" charset="0"/>
            </a:endParaRPr>
          </a:p>
        </p:txBody>
      </p:sp>
      <p:pic>
        <p:nvPicPr>
          <p:cNvPr id="13" name="Picture 12"/>
          <p:cNvPicPr>
            <a:picLocks noChangeAspect="1"/>
          </p:cNvPicPr>
          <p:nvPr/>
        </p:nvPicPr>
        <p:blipFill>
          <a:blip r:embed="rId6"/>
          <a:stretch>
            <a:fillRect/>
          </a:stretch>
        </p:blipFill>
        <p:spPr>
          <a:xfrm>
            <a:off x="181811" y="4877913"/>
            <a:ext cx="260417" cy="260417"/>
          </a:xfrm>
          <a:prstGeom prst="rect">
            <a:avLst/>
          </a:prstGeom>
        </p:spPr>
      </p:pic>
      <p:pic>
        <p:nvPicPr>
          <p:cNvPr id="14" name="Picture 13"/>
          <p:cNvPicPr>
            <a:picLocks noChangeAspect="1"/>
          </p:cNvPicPr>
          <p:nvPr/>
        </p:nvPicPr>
        <p:blipFill>
          <a:blip r:embed="rId7"/>
          <a:stretch>
            <a:fillRect/>
          </a:stretch>
        </p:blipFill>
        <p:spPr>
          <a:xfrm flipV="1">
            <a:off x="185553" y="4482270"/>
            <a:ext cx="257786" cy="257786"/>
          </a:xfrm>
          <a:prstGeom prst="rect">
            <a:avLst/>
          </a:prstGeom>
        </p:spPr>
      </p:pic>
      <p:pic>
        <p:nvPicPr>
          <p:cNvPr id="15" name="Picture 14"/>
          <p:cNvPicPr>
            <a:picLocks noChangeAspect="1"/>
          </p:cNvPicPr>
          <p:nvPr/>
        </p:nvPicPr>
        <p:blipFill>
          <a:blip r:embed="rId8"/>
          <a:stretch>
            <a:fillRect/>
          </a:stretch>
        </p:blipFill>
        <p:spPr>
          <a:xfrm>
            <a:off x="123524" y="5266167"/>
            <a:ext cx="395705" cy="395705"/>
          </a:xfrm>
          <a:prstGeom prst="rect">
            <a:avLst/>
          </a:prstGeom>
        </p:spPr>
      </p:pic>
      <p:cxnSp>
        <p:nvCxnSpPr>
          <p:cNvPr id="16" name="Straight Connector 15"/>
          <p:cNvCxnSpPr/>
          <p:nvPr/>
        </p:nvCxnSpPr>
        <p:spPr>
          <a:xfrm>
            <a:off x="3528204" y="1794294"/>
            <a:ext cx="5486400" cy="6038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0" y="6328851"/>
            <a:ext cx="12192000" cy="527540"/>
            <a:chOff x="0" y="6328851"/>
            <a:chExt cx="12192000" cy="527540"/>
          </a:xfrm>
        </p:grpSpPr>
        <p:sp>
          <p:nvSpPr>
            <p:cNvPr id="20" name="TextBox 19"/>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21" name="Rectangle 20"/>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stretch>
              <a:fillRect/>
            </a:stretch>
          </p:blipFill>
          <p:spPr>
            <a:xfrm>
              <a:off x="10722709" y="6331787"/>
              <a:ext cx="1094149" cy="485831"/>
            </a:xfrm>
            <a:prstGeom prst="rect">
              <a:avLst/>
            </a:prstGeom>
          </p:spPr>
        </p:pic>
      </p:grpSp>
    </p:spTree>
    <p:extLst>
      <p:ext uri="{BB962C8B-B14F-4D97-AF65-F5344CB8AC3E}">
        <p14:creationId xmlns:p14="http://schemas.microsoft.com/office/powerpoint/2010/main" val="2115115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2986631" y="9617"/>
            <a:ext cx="9205369" cy="685800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Use-case 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8</a:t>
            </a:fld>
            <a:endParaRPr lang="en-US" dirty="0"/>
          </a:p>
        </p:txBody>
      </p:sp>
      <p:pic>
        <p:nvPicPr>
          <p:cNvPr id="12" name="Picture 11"/>
          <p:cNvPicPr>
            <a:picLocks noChangeAspect="1"/>
          </p:cNvPicPr>
          <p:nvPr/>
        </p:nvPicPr>
        <p:blipFill>
          <a:blip r:embed="rId5"/>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81628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a:t>
              </a:r>
              <a:r>
                <a:rPr lang="en-US" sz="3200" b="1" dirty="0">
                  <a:latin typeface="+mj-lt"/>
                </a:rPr>
                <a:t>Challenges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9</a:t>
            </a:fld>
            <a:endParaRPr lang="en-US" dirty="0"/>
          </a:p>
        </p:txBody>
      </p:sp>
      <p:sp>
        <p:nvSpPr>
          <p:cNvPr id="12" name="TextBox 11"/>
          <p:cNvSpPr txBox="1"/>
          <p:nvPr/>
        </p:nvSpPr>
        <p:spPr>
          <a:xfrm>
            <a:off x="212520" y="1268083"/>
            <a:ext cx="11049449" cy="4524315"/>
          </a:xfrm>
          <a:prstGeom prst="rect">
            <a:avLst/>
          </a:prstGeom>
          <a:noFill/>
        </p:spPr>
        <p:txBody>
          <a:bodyPr wrap="square" rtlCol="0">
            <a:spAutoFit/>
          </a:bodyPr>
          <a:lstStyle/>
          <a:p>
            <a:pPr marL="342900" indent="-342900">
              <a:buFont typeface="Arial" charset="0"/>
              <a:buChar char="•"/>
            </a:pPr>
            <a:r>
              <a:rPr lang="en-US" sz="2400" b="1" dirty="0" smtClean="0">
                <a:latin typeface="+mj-lt"/>
              </a:rPr>
              <a:t>Dataset </a:t>
            </a:r>
            <a:r>
              <a:rPr lang="en-US" sz="2400" b="1" dirty="0">
                <a:latin typeface="+mj-lt"/>
              </a:rPr>
              <a:t>Maintenance &amp; </a:t>
            </a:r>
            <a:r>
              <a:rPr lang="en-US" sz="2400" b="1" dirty="0" smtClean="0">
                <a:latin typeface="+mj-lt"/>
              </a:rPr>
              <a:t>Discovery</a:t>
            </a:r>
          </a:p>
          <a:p>
            <a:pPr marL="342900" indent="-342900">
              <a:buFont typeface="Arial" charset="0"/>
              <a:buChar char="•"/>
            </a:pPr>
            <a:endParaRPr lang="en-US" sz="2400" b="1" dirty="0">
              <a:latin typeface="+mj-lt"/>
            </a:endParaRPr>
          </a:p>
          <a:p>
            <a:pPr marL="800100" lvl="1" indent="-342900">
              <a:buFont typeface="Arial" charset="0"/>
              <a:buChar char="•"/>
            </a:pPr>
            <a:r>
              <a:rPr lang="en-US" sz="2400" dirty="0">
                <a:latin typeface="+mj-lt"/>
              </a:rPr>
              <a:t>Find useful datasets for specialized </a:t>
            </a:r>
            <a:r>
              <a:rPr lang="en-US" sz="2400" dirty="0" smtClean="0">
                <a:latin typeface="+mj-lt"/>
              </a:rPr>
              <a:t>domains</a:t>
            </a:r>
          </a:p>
          <a:p>
            <a:pPr marL="800100" lvl="1" indent="-342900">
              <a:buFont typeface="Arial" charset="0"/>
              <a:buChar char="•"/>
            </a:pPr>
            <a:r>
              <a:rPr lang="en-US" sz="2400" dirty="0" smtClean="0">
                <a:latin typeface="+mj-lt"/>
              </a:rPr>
              <a:t>Quickly assess datasets by checking the attached metadata</a:t>
            </a:r>
          </a:p>
          <a:p>
            <a:pPr marL="800100" lvl="1" indent="-342900">
              <a:buFont typeface="Arial" charset="0"/>
              <a:buChar char="•"/>
            </a:pPr>
            <a:r>
              <a:rPr lang="en-US" sz="2400" dirty="0" smtClean="0">
                <a:latin typeface="+mj-lt"/>
              </a:rPr>
              <a:t>Generate and validate datasets descriptions and metadata</a:t>
            </a:r>
          </a:p>
          <a:p>
            <a:pPr marL="800100" lvl="1" indent="-342900">
              <a:buFont typeface="Arial" charset="0"/>
              <a:buChar char="•"/>
            </a:pPr>
            <a:r>
              <a:rPr lang="en-US" sz="2400" dirty="0" smtClean="0">
                <a:latin typeface="+mj-lt"/>
              </a:rPr>
              <a:t>Detect spam and irrelevant datasets</a:t>
            </a:r>
          </a:p>
          <a:p>
            <a:pPr marL="800100" lvl="1" indent="-342900">
              <a:buFont typeface="Arial" charset="0"/>
              <a:buChar char="•"/>
            </a:pPr>
            <a:endParaRPr lang="en-US" sz="2400" dirty="0">
              <a:latin typeface="+mj-lt"/>
            </a:endParaRPr>
          </a:p>
          <a:p>
            <a:pPr marL="342900" indent="-342900">
              <a:buFont typeface="Arial" charset="0"/>
              <a:buChar char="•"/>
            </a:pPr>
            <a:r>
              <a:rPr lang="en-US" sz="2400" b="1" dirty="0">
                <a:latin typeface="+mj-lt"/>
              </a:rPr>
              <a:t>Dataset </a:t>
            </a:r>
            <a:r>
              <a:rPr lang="en-US" sz="2400" b="1" dirty="0" smtClean="0">
                <a:latin typeface="+mj-lt"/>
              </a:rPr>
              <a:t>Quality	</a:t>
            </a:r>
          </a:p>
          <a:p>
            <a:pPr marL="342900" indent="-342900">
              <a:buFont typeface="Arial" charset="0"/>
              <a:buChar char="•"/>
            </a:pPr>
            <a:endParaRPr lang="en-US" sz="2400" b="1" dirty="0" smtClean="0">
              <a:latin typeface="+mj-lt"/>
            </a:endParaRPr>
          </a:p>
          <a:p>
            <a:pPr marL="800100" lvl="1" indent="-342900">
              <a:buFont typeface="Arial" charset="0"/>
              <a:buChar char="•"/>
            </a:pPr>
            <a:r>
              <a:rPr lang="en-US" sz="2400" dirty="0">
                <a:latin typeface="+mj-lt"/>
              </a:rPr>
              <a:t>Automatic </a:t>
            </a:r>
            <a:r>
              <a:rPr lang="en-US" sz="2400" dirty="0" smtClean="0">
                <a:latin typeface="+mj-lt"/>
              </a:rPr>
              <a:t>tools </a:t>
            </a:r>
            <a:r>
              <a:rPr lang="en-US" sz="2400" dirty="0">
                <a:latin typeface="+mj-lt"/>
              </a:rPr>
              <a:t>to issue scores or </a:t>
            </a:r>
            <a:r>
              <a:rPr lang="en-US" sz="2400" dirty="0" smtClean="0">
                <a:latin typeface="+mj-lt"/>
              </a:rPr>
              <a:t>certificates reflecting the objective dataset quality</a:t>
            </a:r>
            <a:endParaRPr lang="en-US" sz="2400" dirty="0">
              <a:latin typeface="+mj-lt"/>
            </a:endParaRPr>
          </a:p>
          <a:p>
            <a:pPr marL="800100" lvl="1" indent="-342900">
              <a:buFont typeface="Arial" charset="0"/>
              <a:buChar char="•"/>
            </a:pPr>
            <a:r>
              <a:rPr lang="en-US" sz="2400" dirty="0" smtClean="0">
                <a:latin typeface="+mj-lt"/>
              </a:rPr>
              <a:t>Check if </a:t>
            </a:r>
            <a:r>
              <a:rPr lang="en-US" sz="2400" dirty="0">
                <a:latin typeface="+mj-lt"/>
              </a:rPr>
              <a:t>the dataset on hand is of a certain degree of quality to be used </a:t>
            </a:r>
            <a:r>
              <a:rPr lang="en-US" sz="2400" dirty="0" smtClean="0">
                <a:latin typeface="+mj-lt"/>
              </a:rPr>
              <a:t>in reports</a:t>
            </a:r>
            <a:endParaRPr lang="en-US" sz="2400" dirty="0">
              <a:latin typeface="+mj-lt"/>
            </a:endParaRPr>
          </a:p>
        </p:txBody>
      </p:sp>
      <p:pic>
        <p:nvPicPr>
          <p:cNvPr id="13" name="Picture 12"/>
          <p:cNvPicPr>
            <a:picLocks noChangeAspect="1"/>
          </p:cNvPicPr>
          <p:nvPr/>
        </p:nvPicPr>
        <p:blipFill>
          <a:blip r:embed="rId4"/>
          <a:stretch>
            <a:fillRect/>
          </a:stretch>
        </p:blipFill>
        <p:spPr>
          <a:xfrm>
            <a:off x="5662276" y="3239636"/>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a:stretch>
            <a:fillRect/>
          </a:stretch>
        </p:blipFill>
        <p:spPr>
          <a:xfrm>
            <a:off x="6555057" y="2109885"/>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a:stretch>
            <a:fillRect/>
          </a:stretch>
        </p:blipFill>
        <p:spPr>
          <a:xfrm>
            <a:off x="8400888" y="2521078"/>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4"/>
          <a:stretch>
            <a:fillRect/>
          </a:stretch>
        </p:blipFill>
        <p:spPr>
          <a:xfrm>
            <a:off x="8411697" y="2913801"/>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stretch>
            <a:fillRect/>
          </a:stretch>
        </p:blipFill>
        <p:spPr>
          <a:xfrm>
            <a:off x="11250498" y="5408051"/>
            <a:ext cx="224735" cy="22473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4"/>
          <a:stretch>
            <a:fillRect/>
          </a:stretch>
        </p:blipFill>
        <p:spPr>
          <a:xfrm>
            <a:off x="2062186" y="5065561"/>
            <a:ext cx="203116" cy="20311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2272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2902</TotalTime>
  <Words>5664</Words>
  <Application>Microsoft Macintosh PowerPoint</Application>
  <PresentationFormat>Widescreen</PresentationFormat>
  <Paragraphs>804</Paragraphs>
  <Slides>70</Slides>
  <Notes>51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Andale Mono</vt:lpstr>
      <vt:lpstr>Arial Unicode MS</vt:lpstr>
      <vt:lpstr>Calibri</vt:lpstr>
      <vt:lpstr>Calibri Light</vt:lpstr>
      <vt:lpstr>Courier New</vt:lpstr>
      <vt:lpstr>Droid Sans Mono for Powerline</vt:lpstr>
      <vt:lpstr>Segoe UI Light</vt:lpstr>
      <vt:lpstr>Times New Roman</vt:lpstr>
      <vt:lpstr>Wingdings</vt:lpstr>
      <vt:lpstr>Arial</vt:lpstr>
      <vt:lpstr>Retrospect</vt:lpstr>
      <vt:lpstr>Enabling Self-service Data Provisioning through Semantic Enrichment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Roomba An Extensible Framework to Validate and Build Dataset Profiles</dc:title>
  <dc:creator>AHMAD ASSAF</dc:creator>
  <cp:lastModifiedBy>AHMAD ASSAF</cp:lastModifiedBy>
  <cp:revision>175</cp:revision>
  <cp:lastPrinted>2015-12-04T06:29:18Z</cp:lastPrinted>
  <dcterms:created xsi:type="dcterms:W3CDTF">2015-05-27T09:28:42Z</dcterms:created>
  <dcterms:modified xsi:type="dcterms:W3CDTF">2015-12-05T14:47:03Z</dcterms:modified>
</cp:coreProperties>
</file>